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65" r:id="rId2"/>
    <p:sldId id="263" r:id="rId3"/>
    <p:sldId id="268" r:id="rId4"/>
    <p:sldId id="264" r:id="rId5"/>
    <p:sldId id="256" r:id="rId6"/>
  </p:sldIdLst>
  <p:sldSz cx="14630400" cy="8229600"/>
  <p:notesSz cx="8229600" cy="14630400"/>
  <p:embeddedFontLst>
    <p:embeddedFont>
      <p:font typeface="Roboto" panose="02000000000000000000" pitchFamily="2" charset="0"/>
      <p:regular r:id="rId8"/>
      <p:bold r:id="rId9"/>
      <p:italic r:id="rId10"/>
      <p:boldItalic r:id="rId1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00000"/>
    <a:srgbClr val="EC7524"/>
    <a:srgbClr val="032A63"/>
    <a:srgbClr val="000017"/>
    <a:srgbClr val="012A66"/>
    <a:srgbClr val="02275F"/>
    <a:srgbClr val="000018"/>
    <a:srgbClr val="BC0000"/>
    <a:srgbClr val="FFD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es Escénicas La Lavandería Carmen lopez mendoza" userId="fe55d2e1082818e9" providerId="LiveId" clId="{701BD6EF-6F12-41B1-8E6A-77113BED4CEF}"/>
    <pc:docChg chg="modSld">
      <pc:chgData name="Artes Escénicas La Lavandería Carmen lopez mendoza" userId="fe55d2e1082818e9" providerId="LiveId" clId="{701BD6EF-6F12-41B1-8E6A-77113BED4CEF}" dt="2026-09-07T11:00:45.960" v="35" actId="20577"/>
      <pc:docMkLst>
        <pc:docMk/>
      </pc:docMkLst>
      <pc:sldChg chg="modSp mod">
        <pc:chgData name="Artes Escénicas La Lavandería Carmen lopez mendoza" userId="fe55d2e1082818e9" providerId="LiveId" clId="{701BD6EF-6F12-41B1-8E6A-77113BED4CEF}" dt="2026-09-07T11:00:45.960" v="35" actId="20577"/>
        <pc:sldMkLst>
          <pc:docMk/>
          <pc:sldMk cId="0" sldId="256"/>
        </pc:sldMkLst>
        <pc:graphicFrameChg chg="modGraphic">
          <ac:chgData name="Artes Escénicas La Lavandería Carmen lopez mendoza" userId="fe55d2e1082818e9" providerId="LiveId" clId="{701BD6EF-6F12-41B1-8E6A-77113BED4CEF}" dt="2026-09-07T11:00:45.960" v="35" actId="20577"/>
          <ac:graphicFrameMkLst>
            <pc:docMk/>
            <pc:sldMk cId="0" sldId="256"/>
            <ac:graphicFrameMk id="20" creationId="{DFF7A4D2-58C9-7603-2FB8-3A5E0E97F35B}"/>
          </ac:graphicFrameMkLst>
        </pc:graphicFrameChg>
      </pc:sldChg>
      <pc:sldChg chg="modSp mod">
        <pc:chgData name="Artes Escénicas La Lavandería Carmen lopez mendoza" userId="fe55d2e1082818e9" providerId="LiveId" clId="{701BD6EF-6F12-41B1-8E6A-77113BED4CEF}" dt="2026-09-07T11:00:04.268" v="12" actId="20577"/>
        <pc:sldMkLst>
          <pc:docMk/>
          <pc:sldMk cId="3282646297" sldId="264"/>
        </pc:sldMkLst>
        <pc:graphicFrameChg chg="modGraphic">
          <ac:chgData name="Artes Escénicas La Lavandería Carmen lopez mendoza" userId="fe55d2e1082818e9" providerId="LiveId" clId="{701BD6EF-6F12-41B1-8E6A-77113BED4CEF}" dt="2026-09-07T11:00:04.268" v="12" actId="20577"/>
          <ac:graphicFrameMkLst>
            <pc:docMk/>
            <pc:sldMk cId="3282646297" sldId="264"/>
            <ac:graphicFrameMk id="2" creationId="{FD55A7BE-9B6A-FF13-034D-18E5EE43629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048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jp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avanderiateatro.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3EEFFCF-896E-7E4C-C6A4-AC24B90BE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888" y="0"/>
            <a:ext cx="14622624" cy="822959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B13000B-1E52-FB28-21F2-88D95330CFEE}"/>
              </a:ext>
            </a:extLst>
          </p:cNvPr>
          <p:cNvSpPr txBox="1"/>
          <p:nvPr/>
        </p:nvSpPr>
        <p:spPr>
          <a:xfrm>
            <a:off x="-1179996" y="343741"/>
            <a:ext cx="107056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</a:rPr>
              <a:t>TALLER INTENSIVO DE IMPRO</a:t>
            </a:r>
          </a:p>
          <a:p>
            <a:pPr algn="ctr"/>
            <a:r>
              <a:rPr lang="es-ES" sz="3600" b="1" dirty="0">
                <a:solidFill>
                  <a:srgbClr val="FF0000"/>
                </a:solidFill>
              </a:rPr>
              <a:t> De Cero a la Escena en 3 Meses</a:t>
            </a:r>
            <a:endParaRPr lang="es-ES" sz="3600" b="1" dirty="0"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FC7DA9A-6FE7-00EC-A731-9DE7AADCE777}"/>
              </a:ext>
            </a:extLst>
          </p:cNvPr>
          <p:cNvSpPr txBox="1"/>
          <p:nvPr/>
        </p:nvSpPr>
        <p:spPr>
          <a:xfrm>
            <a:off x="7957335" y="7340385"/>
            <a:ext cx="7654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3600" dirty="0">
              <a:solidFill>
                <a:srgbClr val="EC7524"/>
              </a:solidFill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7658C7B-19E3-9A7A-48EB-3FDB7102D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74" y="7543058"/>
            <a:ext cx="1253156" cy="54277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0F6A3F1B-4770-8024-0765-3F0521F11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110" y="-167253"/>
            <a:ext cx="5760143" cy="8153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7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EEE872F0-4664-EA98-FFB7-C6DFD9732CD9}"/>
              </a:ext>
            </a:extLst>
          </p:cNvPr>
          <p:cNvSpPr/>
          <p:nvPr/>
        </p:nvSpPr>
        <p:spPr>
          <a:xfrm>
            <a:off x="12748438" y="7634176"/>
            <a:ext cx="1796902" cy="510363"/>
          </a:xfrm>
          <a:prstGeom prst="rect">
            <a:avLst/>
          </a:prstGeom>
          <a:solidFill>
            <a:srgbClr val="000018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5DFF045-F6E9-1C15-137D-382F44E4E1E8}"/>
              </a:ext>
            </a:extLst>
          </p:cNvPr>
          <p:cNvSpPr/>
          <p:nvPr/>
        </p:nvSpPr>
        <p:spPr>
          <a:xfrm>
            <a:off x="745931" y="5155661"/>
            <a:ext cx="13375314" cy="2582491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08C37E3-FAED-C199-C94E-38060DC8658E}"/>
              </a:ext>
            </a:extLst>
          </p:cNvPr>
          <p:cNvSpPr txBox="1"/>
          <p:nvPr/>
        </p:nvSpPr>
        <p:spPr>
          <a:xfrm>
            <a:off x="7995685" y="1690374"/>
            <a:ext cx="5858538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</a:rPr>
              <a:t>Presentación General del Programa:</a:t>
            </a:r>
          </a:p>
          <a:p>
            <a:endParaRPr lang="es-ES" sz="2000" dirty="0">
              <a:solidFill>
                <a:schemeClr val="bg1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La propuesta trimestral de La Lavandería Teatro está diseñada para quienes buscan un aprendizaje acelerado, dinámico e intensivo en un formato de tres meses. Abordamos el arte de la escena espontánea desde la frescura, el cuerpo, la escucha orgánica y la libertad creativa.  </a:t>
            </a:r>
          </a:p>
          <a:p>
            <a:endParaRPr lang="es-ES" sz="16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Octubre, noviembre y diciembre. Cuatro clases por mes. </a:t>
            </a:r>
            <a:r>
              <a:rPr lang="es-ES" sz="1600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¡NO TE QUEDES SIN PLAZA!</a:t>
            </a:r>
            <a:br>
              <a:rPr lang="es-ES" sz="22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sz="22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3EF8AA5-8BD2-6466-164A-FF47A624ABEF}"/>
              </a:ext>
            </a:extLst>
          </p:cNvPr>
          <p:cNvSpPr txBox="1"/>
          <p:nvPr/>
        </p:nvSpPr>
        <p:spPr>
          <a:xfrm>
            <a:off x="745931" y="491448"/>
            <a:ext cx="133753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s-ES" sz="4000" b="1" dirty="0">
                <a:solidFill>
                  <a:srgbClr val="FF0000"/>
                </a:solidFill>
              </a:rPr>
              <a:t>TALLER INTENSIVO DE IMPRO: De Cero a la Escena en 3 Meses</a:t>
            </a:r>
            <a:endParaRPr lang="es-ES" sz="4000" b="1" kern="100" dirty="0">
              <a:solidFill>
                <a:srgbClr val="FF0000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429FC95-3944-600A-6C98-8F25BEFAE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31" y="1177020"/>
            <a:ext cx="6569268" cy="3741987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5C2F259-680A-1918-964A-6FDDB96F6045}"/>
              </a:ext>
            </a:extLst>
          </p:cNvPr>
          <p:cNvSpPr txBox="1"/>
          <p:nvPr/>
        </p:nvSpPr>
        <p:spPr>
          <a:xfrm>
            <a:off x="905421" y="5477397"/>
            <a:ext cx="1294880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¿Buscando una vía de escape semanal para desconectar, ganar agilidad y perder la vergüenza? Este taller intensivo está pensado para aprender jugando: sin libretas, sin memorizar textos y sin experiencia previa.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r>
              <a:rPr lang="es-ES" sz="2000" b="1" dirty="0">
                <a:solidFill>
                  <a:srgbClr val="FF0000"/>
                </a:solidFill>
              </a:rPr>
              <a:t>¿Por qué hacerlo en La Lavandería?</a:t>
            </a:r>
          </a:p>
          <a:p>
            <a:endParaRPr lang="es-ES" sz="1600" b="1" dirty="0">
              <a:solidFill>
                <a:srgbClr val="CC0000"/>
              </a:solidFill>
            </a:endParaRPr>
          </a:p>
          <a:p>
            <a:r>
              <a:rPr lang="es-ES" sz="1600" dirty="0">
                <a:solidFill>
                  <a:schemeClr val="bg1"/>
                </a:solidFill>
              </a:rPr>
              <a:t>• En pleno centro de Madrid, en Chamberí: Entrenas e improvisas en un espacio teatral de verdad.</a:t>
            </a:r>
          </a:p>
          <a:p>
            <a:r>
              <a:rPr lang="es-ES" sz="1600" dirty="0">
                <a:solidFill>
                  <a:schemeClr val="bg1"/>
                </a:solidFill>
              </a:rPr>
              <a:t>• Muestra final con público: Cierras los 3 meses viviendo la experiencia real de actuar ante espectadores.</a:t>
            </a:r>
          </a:p>
          <a:p>
            <a:r>
              <a:rPr lang="es-ES" sz="1600" dirty="0">
                <a:solidFill>
                  <a:schemeClr val="bg1"/>
                </a:solidFill>
              </a:rPr>
              <a:t>• Formato sin ataduras: Todo lo fundamental de la </a:t>
            </a:r>
            <a:r>
              <a:rPr lang="es-ES" sz="1600" dirty="0" err="1">
                <a:solidFill>
                  <a:schemeClr val="bg1"/>
                </a:solidFill>
              </a:rPr>
              <a:t>impro</a:t>
            </a:r>
            <a:r>
              <a:rPr lang="es-ES" sz="1600" dirty="0">
                <a:solidFill>
                  <a:schemeClr val="bg1"/>
                </a:solidFill>
              </a:rPr>
              <a:t> en un bloque cerrado, perfecto para probar sin comprometerte todo el año.</a:t>
            </a:r>
            <a:endParaRPr lang="es-ES" sz="1400" dirty="0">
              <a:solidFill>
                <a:schemeClr val="accent1"/>
              </a:solidFill>
            </a:endParaRP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B0D8968-D856-2E02-B909-27F81C00A106}"/>
              </a:ext>
            </a:extLst>
          </p:cNvPr>
          <p:cNvSpPr/>
          <p:nvPr/>
        </p:nvSpPr>
        <p:spPr>
          <a:xfrm>
            <a:off x="7813964" y="1276603"/>
            <a:ext cx="6307281" cy="364240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562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0D46692-557D-A425-B929-E2B4B4DC4423}"/>
              </a:ext>
            </a:extLst>
          </p:cNvPr>
          <p:cNvSpPr/>
          <p:nvPr/>
        </p:nvSpPr>
        <p:spPr>
          <a:xfrm>
            <a:off x="12843164" y="7710055"/>
            <a:ext cx="1662545" cy="436418"/>
          </a:xfrm>
          <a:prstGeom prst="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3502CAE-8861-5E0C-D684-D73C0E8B96FA}"/>
              </a:ext>
            </a:extLst>
          </p:cNvPr>
          <p:cNvSpPr/>
          <p:nvPr/>
        </p:nvSpPr>
        <p:spPr>
          <a:xfrm>
            <a:off x="374073" y="1513114"/>
            <a:ext cx="4457700" cy="6311241"/>
          </a:xfrm>
          <a:prstGeom prst="rect">
            <a:avLst/>
          </a:prstGeom>
          <a:solidFill>
            <a:srgbClr val="CC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A17B325-EB51-3B44-469C-6A514B456BAF}"/>
              </a:ext>
            </a:extLst>
          </p:cNvPr>
          <p:cNvSpPr/>
          <p:nvPr/>
        </p:nvSpPr>
        <p:spPr>
          <a:xfrm>
            <a:off x="611735" y="1918535"/>
            <a:ext cx="3982376" cy="6084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buNone/>
            </a:pPr>
            <a:r>
              <a:rPr lang="es-ES" sz="2000" b="1" dirty="0">
                <a:effectLst/>
                <a:latin typeface="Google Sans Text"/>
              </a:rPr>
              <a:t>Mes 1: Confianza, Escucha e Impulso</a:t>
            </a:r>
          </a:p>
          <a:p>
            <a:pPr>
              <a:buNone/>
            </a:pPr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  <a:p>
            <a:pPr lvl="0"/>
            <a:r>
              <a:rPr lang="es-ES" sz="1600" b="1" dirty="0">
                <a:effectLst/>
                <a:latin typeface="Google Sans Text"/>
              </a:rPr>
              <a:t>Objetivos:</a:t>
            </a:r>
            <a:r>
              <a:rPr lang="es-ES" sz="1600" dirty="0">
                <a:effectLst/>
                <a:latin typeface="Google Sans Text"/>
              </a:rPr>
              <a:t> </a:t>
            </a:r>
            <a:r>
              <a:rPr lang="es-ES" sz="1600" dirty="0">
                <a:solidFill>
                  <a:schemeClr val="bg1"/>
                </a:solidFill>
                <a:effectLst/>
                <a:latin typeface="Google Sans Text"/>
              </a:rPr>
              <a:t>Romper el hielo, eliminar el juicio interno y perder el miedo al bloqueo desde el primer día. </a:t>
            </a:r>
          </a:p>
          <a:p>
            <a:pPr lvl="0"/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  <a:p>
            <a:pPr lvl="0"/>
            <a:r>
              <a:rPr lang="es-ES" sz="1600" b="1" dirty="0">
                <a:effectLst/>
                <a:latin typeface="Google Sans Text"/>
              </a:rPr>
              <a:t>Contenidos principales:</a:t>
            </a:r>
          </a:p>
          <a:p>
            <a:pPr lvl="0"/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effectLst/>
                <a:latin typeface="Google Sans Text"/>
              </a:rPr>
              <a:t>La regla de oro del "Sí, y además...": aceptación total y juego de alta energía.</a:t>
            </a:r>
          </a:p>
          <a:p>
            <a:pPr lvl="1"/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effectLst/>
                <a:latin typeface="Google Sans Text"/>
              </a:rPr>
              <a:t>El "error feliz": perder el miedo al bloqueo y usar el fallo a favor de la escena.</a:t>
            </a:r>
          </a:p>
          <a:p>
            <a:pPr lvl="1"/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effectLst/>
                <a:latin typeface="Google Sans Text"/>
              </a:rPr>
              <a:t>Presencia física y escucha activa con el compañero.</a:t>
            </a:r>
          </a:p>
          <a:p>
            <a:pPr lvl="1"/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bg1"/>
                </a:solidFill>
                <a:effectLst/>
                <a:latin typeface="Google Sans Text"/>
              </a:rPr>
              <a:t>Hito de cierre: Dinámicas de improvisación fluida sin filtro.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bg1"/>
              </a:solidFill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bg1"/>
              </a:solidFill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bg1"/>
              </a:solidFill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1F0C284-58E5-5ADE-E5B4-40489E431CD7}"/>
              </a:ext>
            </a:extLst>
          </p:cNvPr>
          <p:cNvSpPr/>
          <p:nvPr/>
        </p:nvSpPr>
        <p:spPr>
          <a:xfrm>
            <a:off x="5086350" y="2100943"/>
            <a:ext cx="4457700" cy="5719947"/>
          </a:xfrm>
          <a:prstGeom prst="rect">
            <a:avLst/>
          </a:prstGeom>
          <a:solidFill>
            <a:srgbClr val="CC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ES" sz="2000" b="1" dirty="0">
                <a:solidFill>
                  <a:srgbClr val="000000"/>
                </a:solidFill>
                <a:effectLst/>
                <a:latin typeface="Google Sans Text"/>
              </a:rPr>
              <a:t>Mes 2: Personajes y Creación Escénica</a:t>
            </a:r>
          </a:p>
          <a:p>
            <a:pPr>
              <a:buNone/>
            </a:pPr>
            <a:endParaRPr lang="es-ES" sz="1600" dirty="0">
              <a:solidFill>
                <a:srgbClr val="000000"/>
              </a:solidFill>
              <a:effectLst/>
              <a:latin typeface="Google Sans Text"/>
            </a:endParaRPr>
          </a:p>
          <a:p>
            <a:pPr lvl="0"/>
            <a:r>
              <a:rPr lang="es-ES" sz="1600" b="1" dirty="0">
                <a:effectLst/>
                <a:latin typeface="Google Sans Text"/>
              </a:rPr>
              <a:t>Objetivos:</a:t>
            </a:r>
            <a:r>
              <a:rPr lang="es-ES" sz="1600" dirty="0">
                <a:effectLst/>
                <a:latin typeface="Google Sans Text"/>
              </a:rPr>
              <a:t> Dar vida a personajes al instante y definir el espacio imaginario a través del cuerpo.</a:t>
            </a:r>
          </a:p>
          <a:p>
            <a:pPr lvl="0"/>
            <a:endParaRPr lang="es-ES" sz="1600" dirty="0">
              <a:effectLst/>
              <a:latin typeface="Google Sans Text"/>
            </a:endParaRPr>
          </a:p>
          <a:p>
            <a:pPr lvl="0"/>
            <a:r>
              <a:rPr lang="es-ES" sz="1600" b="1" dirty="0">
                <a:solidFill>
                  <a:schemeClr val="tx1"/>
                </a:solidFill>
                <a:effectLst/>
                <a:latin typeface="Google Sans Text"/>
              </a:rPr>
              <a:t>Contenidos principales:</a:t>
            </a:r>
          </a:p>
          <a:p>
            <a:pPr lvl="0"/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Google Sans Text"/>
              </a:rPr>
              <a:t>Creación exprés de personajes desde la voz, el movimiento y la emoción.</a:t>
            </a:r>
          </a:p>
          <a:p>
            <a:pPr lvl="1"/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 err="1">
                <a:effectLst/>
                <a:latin typeface="Google Sans Text"/>
              </a:rPr>
              <a:t>Corporización</a:t>
            </a:r>
            <a:r>
              <a:rPr lang="es-ES" sz="1600" dirty="0">
                <a:effectLst/>
                <a:latin typeface="Google Sans Text"/>
              </a:rPr>
              <a:t> de objetos invisibles (¿dónde estamos y qué hacemos?).</a:t>
            </a:r>
          </a:p>
          <a:p>
            <a:pPr lvl="1"/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Google Sans Text"/>
              </a:rPr>
              <a:t>Motores de conflicto: estatus (alto/bajo) y relaciones inmediatas.</a:t>
            </a:r>
          </a:p>
          <a:p>
            <a:pPr lvl="1"/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Google Sans Text"/>
              </a:rPr>
              <a:t>Hito de cierre: Muestras internas de escenas breves en parejas.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600" dirty="0">
              <a:effectLst/>
              <a:latin typeface="Google Sans Text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C21DB13-659B-8FC7-DA52-7632763FE7B2}"/>
              </a:ext>
            </a:extLst>
          </p:cNvPr>
          <p:cNvSpPr txBox="1"/>
          <p:nvPr/>
        </p:nvSpPr>
        <p:spPr>
          <a:xfrm>
            <a:off x="5086350" y="759061"/>
            <a:ext cx="813608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METODOLOGÍA:</a:t>
            </a:r>
          </a:p>
          <a:p>
            <a:r>
              <a:rPr lang="es-ES" sz="2400" dirty="0">
                <a:solidFill>
                  <a:schemeClr val="bg1"/>
                </a:solidFill>
              </a:rPr>
              <a:t>CURSO TRIMESTRAL: Improvisación Intensiva </a:t>
            </a:r>
          </a:p>
          <a:p>
            <a:pPr algn="r"/>
            <a:r>
              <a:rPr lang="es-ES" sz="2400" dirty="0">
                <a:solidFill>
                  <a:schemeClr val="bg1"/>
                </a:solidFill>
              </a:rPr>
              <a:t>(Nivel 1)</a:t>
            </a:r>
            <a:endParaRPr lang="es-ES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24AADE8-1992-8D61-F187-EDDC3FF91084}"/>
              </a:ext>
            </a:extLst>
          </p:cNvPr>
          <p:cNvSpPr/>
          <p:nvPr/>
        </p:nvSpPr>
        <p:spPr>
          <a:xfrm>
            <a:off x="9892145" y="2656114"/>
            <a:ext cx="4457700" cy="5185559"/>
          </a:xfrm>
          <a:prstGeom prst="rect">
            <a:avLst/>
          </a:prstGeom>
          <a:solidFill>
            <a:srgbClr val="CC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s-ES" sz="2000" b="1" dirty="0">
                <a:solidFill>
                  <a:schemeClr val="tx1"/>
                </a:solidFill>
                <a:effectLst/>
                <a:latin typeface="Google Sans Text"/>
              </a:rPr>
              <a:t>Mes 3: Juegos de </a:t>
            </a:r>
            <a:r>
              <a:rPr lang="es-ES" sz="2000" b="1" dirty="0" err="1">
                <a:solidFill>
                  <a:schemeClr val="tx1"/>
                </a:solidFill>
                <a:effectLst/>
                <a:latin typeface="Google Sans Text"/>
              </a:rPr>
              <a:t>Impro</a:t>
            </a:r>
            <a:r>
              <a:rPr lang="es-ES" sz="2000" b="1" dirty="0">
                <a:solidFill>
                  <a:schemeClr val="tx1"/>
                </a:solidFill>
                <a:effectLst/>
                <a:latin typeface="Google Sans Text"/>
              </a:rPr>
              <a:t> </a:t>
            </a:r>
          </a:p>
          <a:p>
            <a:pPr algn="ctr">
              <a:buNone/>
            </a:pPr>
            <a:r>
              <a:rPr lang="es-ES" sz="2000" b="1" dirty="0">
                <a:solidFill>
                  <a:schemeClr val="tx1"/>
                </a:solidFill>
                <a:effectLst/>
                <a:latin typeface="Google Sans Text"/>
              </a:rPr>
              <a:t>(Short-Form) y Muestra en Sala</a:t>
            </a:r>
          </a:p>
          <a:p>
            <a:pPr>
              <a:buNone/>
            </a:pPr>
            <a:endParaRPr lang="es-ES" sz="1600" dirty="0">
              <a:solidFill>
                <a:schemeClr val="tx1"/>
              </a:solidFill>
              <a:effectLst/>
              <a:latin typeface="Google Sans Text"/>
            </a:endParaRPr>
          </a:p>
          <a:p>
            <a:pPr lvl="0"/>
            <a:r>
              <a:rPr lang="es-ES" sz="1600" b="1" dirty="0">
                <a:effectLst/>
                <a:latin typeface="Google Sans Text"/>
              </a:rPr>
              <a:t>Objetivos:</a:t>
            </a:r>
            <a:r>
              <a:rPr lang="es-ES" sz="1600" dirty="0">
                <a:effectLst/>
                <a:latin typeface="Google Sans Text"/>
              </a:rPr>
              <a:t> Dominar las dinámicas de exhibición y montar el espectáculo final con público real.</a:t>
            </a:r>
          </a:p>
          <a:p>
            <a:pPr lvl="0"/>
            <a:endParaRPr lang="es-ES" sz="1600" dirty="0">
              <a:effectLst/>
              <a:latin typeface="Google Sans Text"/>
            </a:endParaRPr>
          </a:p>
          <a:p>
            <a:pPr lvl="0"/>
            <a:r>
              <a:rPr lang="es-ES" sz="1600" b="1" dirty="0">
                <a:effectLst/>
                <a:latin typeface="Google Sans Text"/>
              </a:rPr>
              <a:t>Contenidos principales:</a:t>
            </a:r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Google Sans Text"/>
              </a:rPr>
              <a:t>Estructuras clásicas de juego corto (Short-Form / Catch de </a:t>
            </a:r>
            <a:r>
              <a:rPr lang="es-ES" sz="1600" dirty="0" err="1">
                <a:effectLst/>
                <a:latin typeface="Google Sans Text"/>
              </a:rPr>
              <a:t>Impro</a:t>
            </a:r>
            <a:r>
              <a:rPr lang="es-ES" sz="1600" dirty="0">
                <a:effectLst/>
                <a:latin typeface="Google Sans Text"/>
              </a:rPr>
              <a:t>).</a:t>
            </a:r>
          </a:p>
          <a:p>
            <a:pPr lvl="1"/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Google Sans Text"/>
              </a:rPr>
              <a:t>Ritmo escénico, entradas, salidas y apoyo desde fuera del escenario.</a:t>
            </a:r>
          </a:p>
          <a:p>
            <a:pPr lvl="1"/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Google Sans Text"/>
              </a:rPr>
              <a:t>Ensayos generales y preparación del grupo para la escena.</a:t>
            </a:r>
          </a:p>
          <a:p>
            <a:pPr lvl="1"/>
            <a:endParaRPr lang="es-ES" sz="1600" dirty="0">
              <a:effectLst/>
              <a:latin typeface="Google Sans Tex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600" dirty="0">
                <a:effectLst/>
                <a:latin typeface="Google Sans Text"/>
              </a:rPr>
              <a:t>Hito de cierre: Muestra Abierta al Público en la Sala de La Lavandería Teatro.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621771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2FA7E233-E7B5-DFE4-B2BC-5793ECA60AB6}"/>
              </a:ext>
            </a:extLst>
          </p:cNvPr>
          <p:cNvSpPr/>
          <p:nvPr/>
        </p:nvSpPr>
        <p:spPr>
          <a:xfrm>
            <a:off x="259773" y="1319645"/>
            <a:ext cx="5496791" cy="639161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AE23654-6BE1-DFB1-73E5-303089179BCA}"/>
              </a:ext>
            </a:extLst>
          </p:cNvPr>
          <p:cNvSpPr/>
          <p:nvPr/>
        </p:nvSpPr>
        <p:spPr>
          <a:xfrm>
            <a:off x="12835054" y="7750098"/>
            <a:ext cx="1717287" cy="36799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Vídeo 17" title="Foco de luz con brillo cayendo">
            <a:hlinkClick r:id="" action="ppaction://media"/>
            <a:extLst>
              <a:ext uri="{FF2B5EF4-FFF2-40B4-BE49-F238E27FC236}">
                <a16:creationId xmlns:a16="http://schemas.microsoft.com/office/drawing/2014/main" id="{8801361B-DE90-F59B-E343-59B0814785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4630399" cy="120147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A82A08F-61ED-D7C2-15E0-FA153E7A4D66}"/>
              </a:ext>
            </a:extLst>
          </p:cNvPr>
          <p:cNvSpPr txBox="1"/>
          <p:nvPr/>
        </p:nvSpPr>
        <p:spPr>
          <a:xfrm>
            <a:off x="368509" y="1463391"/>
            <a:ext cx="5284146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</a:rPr>
              <a:t>📌 Cursos Anuales (Lunes, Martes o Sábados)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Cuota mensual:</a:t>
            </a:r>
            <a:r>
              <a:rPr lang="es-ES" sz="1500" dirty="0">
                <a:solidFill>
                  <a:schemeClr val="bg1"/>
                </a:solidFill>
              </a:rPr>
              <a:t> 70 € / mes (2 horas semanales / 8 horas al mes).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Matrícula de inscripción:</a:t>
            </a:r>
            <a:r>
              <a:rPr lang="es-ES" sz="1500" dirty="0">
                <a:solidFill>
                  <a:schemeClr val="bg1"/>
                </a:solidFill>
              </a:rPr>
              <a:t> 30 € (pago único por curso escolar).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Exenciones de matrícula:</a:t>
            </a:r>
            <a:r>
              <a:rPr lang="es-ES" sz="1500" dirty="0">
                <a:solidFill>
                  <a:schemeClr val="bg1"/>
                </a:solidFill>
              </a:rPr>
              <a:t> Gratuita para antiguos alumnos de La Lavandería Teatro o participantes de los cursos intensivos de verano.</a:t>
            </a:r>
          </a:p>
          <a:p>
            <a:br>
              <a:rPr lang="es-ES" sz="1600" dirty="0">
                <a:solidFill>
                  <a:schemeClr val="bg1"/>
                </a:solidFill>
              </a:rPr>
            </a:br>
            <a:endParaRPr lang="es-ES" sz="1600" dirty="0">
              <a:solidFill>
                <a:schemeClr val="bg1"/>
              </a:solidFill>
            </a:endParaRPr>
          </a:p>
          <a:p>
            <a:r>
              <a:rPr lang="es-ES" sz="1600" b="1" dirty="0">
                <a:solidFill>
                  <a:schemeClr val="bg1"/>
                </a:solidFill>
              </a:rPr>
              <a:t>📌 Cursos Trimestrales (Viernes o Sábados)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Precio del trimestre completo:</a:t>
            </a:r>
            <a:r>
              <a:rPr lang="es-ES" sz="1500" dirty="0">
                <a:solidFill>
                  <a:schemeClr val="bg1"/>
                </a:solidFill>
              </a:rPr>
              <a:t> 180 € / trimestre (pago único con bonificación).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Opción de pago mensual:</a:t>
            </a:r>
            <a:r>
              <a:rPr lang="es-ES" sz="1500" dirty="0">
                <a:solidFill>
                  <a:schemeClr val="bg1"/>
                </a:solidFill>
              </a:rPr>
              <a:t> 70 € / mes.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Reserva de plaza:</a:t>
            </a:r>
            <a:r>
              <a:rPr lang="es-ES" sz="1500" dirty="0">
                <a:solidFill>
                  <a:schemeClr val="bg1"/>
                </a:solidFill>
              </a:rPr>
              <a:t> Abono del 50% para garantizar el cupo al inscribirse y el resto al comenzar las clases del trimestre.</a:t>
            </a:r>
          </a:p>
          <a:p>
            <a:br>
              <a:rPr lang="es-ES" sz="1600" dirty="0">
                <a:solidFill>
                  <a:schemeClr val="bg1"/>
                </a:solidFill>
              </a:rPr>
            </a:br>
            <a:endParaRPr lang="es-ES" sz="1600" dirty="0">
              <a:solidFill>
                <a:schemeClr val="bg1"/>
              </a:solidFill>
            </a:endParaRPr>
          </a:p>
          <a:p>
            <a:r>
              <a:rPr lang="es-ES" sz="1600" b="1" dirty="0">
                <a:solidFill>
                  <a:schemeClr val="bg1"/>
                </a:solidFill>
              </a:rPr>
              <a:t>✨ Clase Abierta / Jornada de Puertas Abiertas (Septiembre)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Precio de la sesión de prueba:</a:t>
            </a:r>
            <a:r>
              <a:rPr lang="es-ES" sz="1500" dirty="0">
                <a:solidFill>
                  <a:schemeClr val="bg1"/>
                </a:solidFill>
              </a:rPr>
              <a:t> 10 €.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Ventaja especial:</a:t>
            </a:r>
            <a:r>
              <a:rPr lang="es-ES" sz="1500" dirty="0">
                <a:solidFill>
                  <a:schemeClr val="bg1"/>
                </a:solidFill>
              </a:rPr>
              <a:t> Si el alumno se matricula en el curso tras la clase de prueba, los 10 € se descuentan directamente de la matrícula o de la primera cuota.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C3123D0-A01A-655A-6A0D-F86A1DA70270}"/>
              </a:ext>
            </a:extLst>
          </p:cNvPr>
          <p:cNvSpPr txBox="1"/>
          <p:nvPr/>
        </p:nvSpPr>
        <p:spPr>
          <a:xfrm>
            <a:off x="2659730" y="261912"/>
            <a:ext cx="9310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1" dirty="0">
                <a:solidFill>
                  <a:srgbClr val="C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Escuela de Teatro La Lavandería</a:t>
            </a:r>
            <a:endParaRPr lang="es-ES" sz="4800" dirty="0">
              <a:solidFill>
                <a:srgbClr val="C0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C8DF0D2-9537-FDBB-E4FA-3EC9C4DFA16B}"/>
              </a:ext>
            </a:extLst>
          </p:cNvPr>
          <p:cNvSpPr txBox="1"/>
          <p:nvPr/>
        </p:nvSpPr>
        <p:spPr>
          <a:xfrm>
            <a:off x="6905323" y="7226542"/>
            <a:ext cx="57655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800" b="1" dirty="0">
                <a:solidFill>
                  <a:srgbClr val="EC75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www.lavanderiateatro.es</a:t>
            </a:r>
            <a:endParaRPr lang="es-ES" sz="3800" dirty="0">
              <a:solidFill>
                <a:srgbClr val="EC752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E62DB0F-3C34-DAC2-9153-094684829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3444" y="7585963"/>
            <a:ext cx="1466956" cy="63537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D55A7BE-9B6A-FF13-034D-18E5EE436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217337"/>
              </p:ext>
            </p:extLst>
          </p:nvPr>
        </p:nvGraphicFramePr>
        <p:xfrm>
          <a:off x="6026727" y="1639808"/>
          <a:ext cx="8291946" cy="3705492"/>
        </p:xfrm>
        <a:graphic>
          <a:graphicData uri="http://schemas.openxmlformats.org/drawingml/2006/table">
            <a:tbl>
              <a:tblPr/>
              <a:tblGrid>
                <a:gridCol w="1837575">
                  <a:extLst>
                    <a:ext uri="{9D8B030D-6E8A-4147-A177-3AD203B41FA5}">
                      <a16:colId xmlns:a16="http://schemas.microsoft.com/office/drawing/2014/main" val="4006772127"/>
                    </a:ext>
                  </a:extLst>
                </a:gridCol>
                <a:gridCol w="926407">
                  <a:extLst>
                    <a:ext uri="{9D8B030D-6E8A-4147-A177-3AD203B41FA5}">
                      <a16:colId xmlns:a16="http://schemas.microsoft.com/office/drawing/2014/main" val="1261438192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4035617551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1994948898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2077609777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3210773814"/>
                    </a:ext>
                  </a:extLst>
                </a:gridCol>
              </a:tblGrid>
              <a:tr h="823316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Curso / Nivel</a:t>
                      </a:r>
                      <a:endParaRPr lang="es-ES" sz="1400" dirty="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Día</a:t>
                      </a:r>
                      <a:endParaRPr lang="es-ES" sz="140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Horario</a:t>
                      </a:r>
                      <a:endParaRPr lang="es-ES" sz="1400" dirty="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Duración / Formato</a:t>
                      </a:r>
                      <a:endParaRPr lang="es-ES" sz="140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Cuota / Precio</a:t>
                      </a:r>
                      <a:endParaRPr lang="es-ES" sz="140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Matrícula / Reserva</a:t>
                      </a:r>
                      <a:endParaRPr lang="es-ES" sz="1400" dirty="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736530"/>
                  </a:ext>
                </a:extLst>
              </a:tr>
              <a:tr h="749310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(Nivel 1)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Lunes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19:30 h - 21:30 h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Anual (Octubre a Junio)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70 € / mes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30 € Matrícula (Anual)</a:t>
                      </a: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023682"/>
                  </a:ext>
                </a:extLst>
              </a:tr>
              <a:tr h="7493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(Crea Historias)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Nivel 2 </a:t>
                      </a: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Miércoles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19:30 h - 21:30 h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Anual (Octubre a Junio)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70 € / mes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30 € Matrícula (Anual)</a:t>
                      </a: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553225"/>
                  </a:ext>
                </a:extLst>
              </a:tr>
              <a:tr h="1311756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(Nivel 1)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Sábados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11:30 h - 13:30 h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Anual (Octubre a Junio)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70 € / mes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30 € Matrícula (Anual)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69398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A0AE655-F709-77FD-0C7A-B61F35F06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869649"/>
              </p:ext>
            </p:extLst>
          </p:nvPr>
        </p:nvGraphicFramePr>
        <p:xfrm>
          <a:off x="6026727" y="5668563"/>
          <a:ext cx="8291946" cy="1287797"/>
        </p:xfrm>
        <a:graphic>
          <a:graphicData uri="http://schemas.openxmlformats.org/drawingml/2006/table">
            <a:tbl>
              <a:tblPr/>
              <a:tblGrid>
                <a:gridCol w="1837575">
                  <a:extLst>
                    <a:ext uri="{9D8B030D-6E8A-4147-A177-3AD203B41FA5}">
                      <a16:colId xmlns:a16="http://schemas.microsoft.com/office/drawing/2014/main" val="341799193"/>
                    </a:ext>
                  </a:extLst>
                </a:gridCol>
                <a:gridCol w="926407">
                  <a:extLst>
                    <a:ext uri="{9D8B030D-6E8A-4147-A177-3AD203B41FA5}">
                      <a16:colId xmlns:a16="http://schemas.microsoft.com/office/drawing/2014/main" val="2643316495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4081655062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1785179385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1105900363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2817241994"/>
                    </a:ext>
                  </a:extLst>
                </a:gridCol>
              </a:tblGrid>
              <a:tr h="1287797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TRIMESTRAL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(Nivel 1)</a:t>
                      </a: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Viernes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endParaRPr lang="es-ES" sz="14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18:00 h - 20:00 h</a:t>
                      </a: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Trimestral (Bloques de 3 meses)</a:t>
                      </a:r>
                      <a:endParaRPr lang="es-E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s-ES" sz="1400" b="0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180 € / trimestre</a:t>
                      </a:r>
                      <a:endParaRPr lang="es-E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(Opción mensual: 70 €/mes)</a:t>
                      </a:r>
                      <a:endParaRPr lang="es-E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Reserva del 50% al inscribirse. Lo restante al inicio del curso.</a:t>
                      </a: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844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64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E7503AC2-AF6B-A85A-097D-6F700DA4F842}"/>
              </a:ext>
            </a:extLst>
          </p:cNvPr>
          <p:cNvSpPr/>
          <p:nvPr/>
        </p:nvSpPr>
        <p:spPr>
          <a:xfrm>
            <a:off x="6301991" y="363357"/>
            <a:ext cx="7865918" cy="2847109"/>
          </a:xfrm>
          <a:prstGeom prst="rect">
            <a:avLst/>
          </a:prstGeom>
          <a:solidFill>
            <a:srgbClr val="CC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96A932D-BC74-345E-4B8D-A116295D881C}"/>
              </a:ext>
            </a:extLst>
          </p:cNvPr>
          <p:cNvSpPr/>
          <p:nvPr/>
        </p:nvSpPr>
        <p:spPr>
          <a:xfrm>
            <a:off x="12879659" y="7783551"/>
            <a:ext cx="1639229" cy="334537"/>
          </a:xfrm>
          <a:prstGeom prst="rect">
            <a:avLst/>
          </a:prstGeom>
          <a:solidFill>
            <a:srgbClr val="000018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 0"/>
          <p:cNvSpPr/>
          <p:nvPr/>
        </p:nvSpPr>
        <p:spPr>
          <a:xfrm>
            <a:off x="793790" y="91802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es-ES" sz="4400" dirty="0">
              <a:solidFill>
                <a:srgbClr val="CC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5760F40-B5C6-1229-A36B-4B1B3B0DE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13672" cy="8229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403F0F4-E296-CDF1-77FC-E055FFDDBCF6}"/>
              </a:ext>
            </a:extLst>
          </p:cNvPr>
          <p:cNvSpPr txBox="1"/>
          <p:nvPr/>
        </p:nvSpPr>
        <p:spPr>
          <a:xfrm>
            <a:off x="6363139" y="586582"/>
            <a:ext cx="7541139" cy="396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</a:pPr>
            <a:r>
              <a:rPr lang="es-ES" sz="1600" dirty="0"/>
              <a:t>¡Reserva tu plaza o apúntate a nuestra Clase Abierta de Septiembre! </a:t>
            </a:r>
          </a:p>
          <a:p>
            <a:pPr lvl="0" algn="ctr" fontAlgn="base">
              <a:lnSpc>
                <a:spcPct val="150000"/>
              </a:lnSpc>
            </a:pPr>
            <a:r>
              <a:rPr lang="es-ES" sz="1600" b="1" dirty="0"/>
              <a:t>Pagas 10€ y si te apuntas te lo descontamos de la matrícula.</a:t>
            </a:r>
            <a:br>
              <a:rPr lang="es-ES" sz="1600" dirty="0"/>
            </a:br>
            <a:r>
              <a:rPr lang="es-ES" sz="1600" dirty="0"/>
              <a:t>Email: escuela@lavanderiateatro.es | </a:t>
            </a:r>
            <a:r>
              <a:rPr lang="es-ES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www.lavanderiateatro.es</a:t>
            </a:r>
            <a:endParaRPr lang="es-ES" sz="1600" dirty="0"/>
          </a:p>
          <a:p>
            <a:pPr lvl="0" algn="ctr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Calle Magallanes 23, Chamberí, Madrid (metros Quevedo y Canal)</a:t>
            </a:r>
          </a:p>
          <a:p>
            <a:pPr lvl="0" algn="ctr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1600" dirty="0">
                <a:ea typeface="Calibri" panose="020F0502020204030204" pitchFamily="34" charset="0"/>
                <a:cs typeface="Times New Roman" panose="02020603050405020304" pitchFamily="18" charset="0"/>
              </a:rPr>
              <a:t>Tlf.- 913363839 / 679960942</a:t>
            </a:r>
            <a:endParaRPr lang="es-ES" sz="1600" dirty="0"/>
          </a:p>
          <a:p>
            <a:pPr marL="342900" lvl="0" indent="-34290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s-ES" dirty="0"/>
          </a:p>
          <a:p>
            <a:pPr lvl="0" rtl="0" fontAlgn="base">
              <a:lnSpc>
                <a:spcPct val="200000"/>
              </a:lnSpc>
            </a:pPr>
            <a:endParaRPr lang="es-ES" sz="1600" b="0" i="0" u="none" strike="noStrike" dirty="0">
              <a:solidFill>
                <a:schemeClr val="bg1"/>
              </a:solidFill>
              <a:effectLst/>
            </a:endParaRPr>
          </a:p>
          <a:p>
            <a:pPr lvl="0" fontAlgn="base">
              <a:lnSpc>
                <a:spcPct val="200000"/>
              </a:lnSpc>
            </a:pPr>
            <a:br>
              <a:rPr lang="es-ES" dirty="0">
                <a:solidFill>
                  <a:schemeClr val="bg1"/>
                </a:solidFill>
              </a:rPr>
            </a:br>
            <a:endParaRPr lang="es-ES" sz="1600" b="0" i="0" u="none" strike="noStrike" dirty="0">
              <a:solidFill>
                <a:schemeClr val="bg1"/>
              </a:solidFill>
              <a:effectLst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4DA56D5-97A2-73BC-664C-DBCC13D8A5E2}"/>
              </a:ext>
            </a:extLst>
          </p:cNvPr>
          <p:cNvSpPr txBox="1"/>
          <p:nvPr/>
        </p:nvSpPr>
        <p:spPr>
          <a:xfrm>
            <a:off x="462491" y="2160303"/>
            <a:ext cx="4829605" cy="1200329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RESERVA TU CLASE</a:t>
            </a:r>
          </a:p>
          <a:p>
            <a:pPr algn="ctr"/>
            <a:r>
              <a:rPr lang="es-ES" sz="3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PRUEBA</a:t>
            </a:r>
            <a:endParaRPr lang="es-ES" dirty="0"/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DFF7A4D2-58C9-7603-2FB8-3A5E0E97F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548920"/>
              </p:ext>
            </p:extLst>
          </p:nvPr>
        </p:nvGraphicFramePr>
        <p:xfrm>
          <a:off x="6301991" y="2763473"/>
          <a:ext cx="7865916" cy="4879545"/>
        </p:xfrm>
        <a:graphic>
          <a:graphicData uri="http://schemas.openxmlformats.org/drawingml/2006/table">
            <a:tbl>
              <a:tblPr/>
              <a:tblGrid>
                <a:gridCol w="1574318">
                  <a:extLst>
                    <a:ext uri="{9D8B030D-6E8A-4147-A177-3AD203B41FA5}">
                      <a16:colId xmlns:a16="http://schemas.microsoft.com/office/drawing/2014/main" val="1063140136"/>
                    </a:ext>
                  </a:extLst>
                </a:gridCol>
                <a:gridCol w="1047654">
                  <a:extLst>
                    <a:ext uri="{9D8B030D-6E8A-4147-A177-3AD203B41FA5}">
                      <a16:colId xmlns:a16="http://schemas.microsoft.com/office/drawing/2014/main" val="2741668874"/>
                    </a:ext>
                  </a:extLst>
                </a:gridCol>
                <a:gridCol w="1092873">
                  <a:extLst>
                    <a:ext uri="{9D8B030D-6E8A-4147-A177-3AD203B41FA5}">
                      <a16:colId xmlns:a16="http://schemas.microsoft.com/office/drawing/2014/main" val="2090231541"/>
                    </a:ext>
                  </a:extLst>
                </a:gridCol>
                <a:gridCol w="1350819">
                  <a:extLst>
                    <a:ext uri="{9D8B030D-6E8A-4147-A177-3AD203B41FA5}">
                      <a16:colId xmlns:a16="http://schemas.microsoft.com/office/drawing/2014/main" val="3721976731"/>
                    </a:ext>
                  </a:extLst>
                </a:gridCol>
                <a:gridCol w="1489266">
                  <a:extLst>
                    <a:ext uri="{9D8B030D-6E8A-4147-A177-3AD203B41FA5}">
                      <a16:colId xmlns:a16="http://schemas.microsoft.com/office/drawing/2014/main" val="2566254599"/>
                    </a:ext>
                  </a:extLst>
                </a:gridCol>
                <a:gridCol w="1310986">
                  <a:extLst>
                    <a:ext uri="{9D8B030D-6E8A-4147-A177-3AD203B41FA5}">
                      <a16:colId xmlns:a16="http://schemas.microsoft.com/office/drawing/2014/main" val="615607554"/>
                    </a:ext>
                  </a:extLst>
                </a:gridCol>
              </a:tblGrid>
              <a:tr h="54117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Fecha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Día</a:t>
                      </a:r>
                      <a:endParaRPr lang="es-ES" sz="140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Horario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Nivel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Dirigido a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Precio Reserva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85562"/>
                  </a:ext>
                </a:extLst>
              </a:tr>
              <a:tr h="1680781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 ó 28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 Septiembre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Lunes</a:t>
                      </a:r>
                      <a:endParaRPr lang="es-ES" sz="1400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19:30 h - 21:30 h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(Nivel 1)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Sin experiencia Pérdida de timidez y juego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10 € Si te quedas te lo descontamos de la matrícula.</a:t>
                      </a:r>
                      <a:endParaRPr lang="es-ES" sz="140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254729"/>
                  </a:ext>
                </a:extLst>
              </a:tr>
              <a:tr h="1291204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 Septiembre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Miércoles</a:t>
                      </a:r>
                      <a:endParaRPr lang="es-ES" sz="1400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19:30 h - 21:30 h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Nivel 2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Crea Historias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Con un poco de experiencia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10 € Si te quedas te lo descontamos de la matrícula.</a:t>
                      </a: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909964"/>
                  </a:ext>
                </a:extLst>
              </a:tr>
              <a:tr h="1291204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25 </a:t>
                      </a:r>
                      <a:endParaRPr lang="es-ES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 Septiembre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Viernes</a:t>
                      </a:r>
                      <a:endParaRPr lang="es-ES" sz="140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18:00 h - 20:00 h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(Nivel 1)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Sin experiencia Pérdida de timidez y juego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10 € Si te quedas te lo descontamos de la matrícula.</a:t>
                      </a: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70642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8509</TotalTime>
  <Words>980</Words>
  <Application>Microsoft Office PowerPoint</Application>
  <PresentationFormat>Personalizado</PresentationFormat>
  <Paragraphs>155</Paragraphs>
  <Slides>5</Slides>
  <Notes>1</Notes>
  <HiddenSlides>1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Roboto</vt:lpstr>
      <vt:lpstr>Calibri</vt:lpstr>
      <vt:lpstr>Aptos</vt:lpstr>
      <vt:lpstr>Google Sans Text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Artes Escénicas La Lavandería Carmen lopez mendoza</cp:lastModifiedBy>
  <cp:revision>8</cp:revision>
  <dcterms:created xsi:type="dcterms:W3CDTF">2025-03-15T13:51:49Z</dcterms:created>
  <dcterms:modified xsi:type="dcterms:W3CDTF">2026-09-07T11:00:48Z</dcterms:modified>
</cp:coreProperties>
</file>