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7"/>
  </p:notesMasterIdLst>
  <p:sldIdLst>
    <p:sldId id="265" r:id="rId2"/>
    <p:sldId id="263" r:id="rId3"/>
    <p:sldId id="268" r:id="rId4"/>
    <p:sldId id="264" r:id="rId5"/>
    <p:sldId id="256" r:id="rId6"/>
  </p:sldIdLst>
  <p:sldSz cx="14630400" cy="8229600"/>
  <p:notesSz cx="8229600" cy="14630400"/>
  <p:embeddedFontLst>
    <p:embeddedFont>
      <p:font typeface="Roboto" panose="02000000000000000000" pitchFamily="2" charset="0"/>
      <p:regular r:id="rId8"/>
      <p:bold r:id="rId9"/>
      <p:italic r:id="rId10"/>
      <p:boldItalic r:id="rId11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7524"/>
    <a:srgbClr val="CC0000"/>
    <a:srgbClr val="000000"/>
    <a:srgbClr val="032A63"/>
    <a:srgbClr val="000017"/>
    <a:srgbClr val="012A66"/>
    <a:srgbClr val="02275F"/>
    <a:srgbClr val="000018"/>
    <a:srgbClr val="BC0000"/>
    <a:srgbClr val="FFD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0"/>
  </p:normalViewPr>
  <p:slideViewPr>
    <p:cSldViewPr snapToGrid="0" snapToObjects="1">
      <p:cViewPr varScale="1">
        <p:scale>
          <a:sx n="93" d="100"/>
          <a:sy n="93" d="100"/>
        </p:scale>
        <p:origin x="5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tes Escénicas La Lavandería Carmen lopez mendoza" userId="fe55d2e1082818e9" providerId="LiveId" clId="{701BD6EF-6F12-41B1-8E6A-77113BED4CEF}"/>
    <pc:docChg chg="undo custSel modSld">
      <pc:chgData name="Artes Escénicas La Lavandería Carmen lopez mendoza" userId="fe55d2e1082818e9" providerId="LiveId" clId="{701BD6EF-6F12-41B1-8E6A-77113BED4CEF}" dt="2026-09-07T10:44:37.787" v="207" actId="20577"/>
      <pc:docMkLst>
        <pc:docMk/>
      </pc:docMkLst>
      <pc:sldChg chg="modSp mod">
        <pc:chgData name="Artes Escénicas La Lavandería Carmen lopez mendoza" userId="fe55d2e1082818e9" providerId="LiveId" clId="{701BD6EF-6F12-41B1-8E6A-77113BED4CEF}" dt="2026-09-07T10:44:37.787" v="207" actId="20577"/>
        <pc:sldMkLst>
          <pc:docMk/>
          <pc:sldMk cId="0" sldId="256"/>
        </pc:sldMkLst>
        <pc:graphicFrameChg chg="modGraphic">
          <ac:chgData name="Artes Escénicas La Lavandería Carmen lopez mendoza" userId="fe55d2e1082818e9" providerId="LiveId" clId="{701BD6EF-6F12-41B1-8E6A-77113BED4CEF}" dt="2026-09-07T10:44:37.787" v="207" actId="20577"/>
          <ac:graphicFrameMkLst>
            <pc:docMk/>
            <pc:sldMk cId="0" sldId="256"/>
            <ac:graphicFrameMk id="20" creationId="{DFF7A4D2-58C9-7603-2FB8-3A5E0E97F35B}"/>
          </ac:graphicFrameMkLst>
        </pc:graphicFrameChg>
      </pc:sldChg>
      <pc:sldChg chg="modSp mod">
        <pc:chgData name="Artes Escénicas La Lavandería Carmen lopez mendoza" userId="fe55d2e1082818e9" providerId="LiveId" clId="{701BD6EF-6F12-41B1-8E6A-77113BED4CEF}" dt="2026-08-20T12:22:43.321" v="175" actId="12"/>
        <pc:sldMkLst>
          <pc:docMk/>
          <pc:sldMk cId="1705628414" sldId="263"/>
        </pc:sldMkLst>
        <pc:spChg chg="mod">
          <ac:chgData name="Artes Escénicas La Lavandería Carmen lopez mendoza" userId="fe55d2e1082818e9" providerId="LiveId" clId="{701BD6EF-6F12-41B1-8E6A-77113BED4CEF}" dt="2026-08-20T12:18:31.091" v="121" actId="20577"/>
          <ac:spMkLst>
            <pc:docMk/>
            <pc:sldMk cId="1705628414" sldId="263"/>
            <ac:spMk id="9" creationId="{A08C37E3-FAED-C199-C94E-38060DC8658E}"/>
          </ac:spMkLst>
        </pc:spChg>
        <pc:spChg chg="mod">
          <ac:chgData name="Artes Escénicas La Lavandería Carmen lopez mendoza" userId="fe55d2e1082818e9" providerId="LiveId" clId="{701BD6EF-6F12-41B1-8E6A-77113BED4CEF}" dt="2026-08-20T12:22:43.321" v="175" actId="12"/>
          <ac:spMkLst>
            <pc:docMk/>
            <pc:sldMk cId="1705628414" sldId="263"/>
            <ac:spMk id="15" creationId="{35C2F259-680A-1918-964A-6FDDB96F6045}"/>
          </ac:spMkLst>
        </pc:spChg>
        <pc:spChg chg="mod">
          <ac:chgData name="Artes Escénicas La Lavandería Carmen lopez mendoza" userId="fe55d2e1082818e9" providerId="LiveId" clId="{701BD6EF-6F12-41B1-8E6A-77113BED4CEF}" dt="2026-08-20T12:17:27.925" v="74" actId="255"/>
          <ac:spMkLst>
            <pc:docMk/>
            <pc:sldMk cId="1705628414" sldId="263"/>
            <ac:spMk id="17" creationId="{CB0D8968-D856-2E02-B909-27F81C00A106}"/>
          </ac:spMkLst>
        </pc:spChg>
      </pc:sldChg>
      <pc:sldChg chg="modSp mod">
        <pc:chgData name="Artes Escénicas La Lavandería Carmen lopez mendoza" userId="fe55d2e1082818e9" providerId="LiveId" clId="{701BD6EF-6F12-41B1-8E6A-77113BED4CEF}" dt="2026-09-07T10:44:22.449" v="194" actId="20577"/>
        <pc:sldMkLst>
          <pc:docMk/>
          <pc:sldMk cId="3282646297" sldId="264"/>
        </pc:sldMkLst>
        <pc:graphicFrameChg chg="modGraphic">
          <ac:chgData name="Artes Escénicas La Lavandería Carmen lopez mendoza" userId="fe55d2e1082818e9" providerId="LiveId" clId="{701BD6EF-6F12-41B1-8E6A-77113BED4CEF}" dt="2026-09-07T10:44:22.449" v="194" actId="20577"/>
          <ac:graphicFrameMkLst>
            <pc:docMk/>
            <pc:sldMk cId="3282646297" sldId="264"/>
            <ac:graphicFrameMk id="2" creationId="{FD55A7BE-9B6A-FF13-034D-18E5EE43629F}"/>
          </ac:graphicFrameMkLst>
        </pc:graphicFrameChg>
      </pc:sldChg>
      <pc:sldChg chg="modSp mod">
        <pc:chgData name="Artes Escénicas La Lavandería Carmen lopez mendoza" userId="fe55d2e1082818e9" providerId="LiveId" clId="{701BD6EF-6F12-41B1-8E6A-77113BED4CEF}" dt="2026-08-20T12:24:51.004" v="181"/>
        <pc:sldMkLst>
          <pc:docMk/>
          <pc:sldMk cId="3621771975" sldId="268"/>
        </pc:sldMkLst>
        <pc:spChg chg="mod">
          <ac:chgData name="Artes Escénicas La Lavandería Carmen lopez mendoza" userId="fe55d2e1082818e9" providerId="LiveId" clId="{701BD6EF-6F12-41B1-8E6A-77113BED4CEF}" dt="2026-08-20T12:23:52.981" v="178" actId="20577"/>
          <ac:spMkLst>
            <pc:docMk/>
            <pc:sldMk cId="3621771975" sldId="268"/>
            <ac:spMk id="5" creationId="{9A17B325-EB51-3B44-469C-6A514B456BAF}"/>
          </ac:spMkLst>
        </pc:spChg>
        <pc:spChg chg="mod">
          <ac:chgData name="Artes Escénicas La Lavandería Carmen lopez mendoza" userId="fe55d2e1082818e9" providerId="LiveId" clId="{701BD6EF-6F12-41B1-8E6A-77113BED4CEF}" dt="2026-08-20T12:24:51.004" v="181"/>
          <ac:spMkLst>
            <pc:docMk/>
            <pc:sldMk cId="3621771975" sldId="268"/>
            <ac:spMk id="8" creationId="{11F0C284-58E5-5ADE-E5B4-40489E431C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0048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0018">
              <a:alpha val="95000"/>
            </a:srgbClr>
          </a:solidFill>
          <a:ln/>
        </p:spPr>
        <p:txBody>
          <a:bodyPr/>
          <a:lstStyle/>
          <a:p>
            <a:endParaRPr lang="es-ES"/>
          </a:p>
        </p:txBody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lavanderiateatro.e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4FC7DA9A-6FE7-00EC-A731-9DE7AADCE777}"/>
              </a:ext>
            </a:extLst>
          </p:cNvPr>
          <p:cNvSpPr txBox="1"/>
          <p:nvPr/>
        </p:nvSpPr>
        <p:spPr>
          <a:xfrm>
            <a:off x="7957335" y="7340385"/>
            <a:ext cx="76542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3600" dirty="0">
              <a:solidFill>
                <a:srgbClr val="EC7524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2DBD344-4E24-8001-AD12-AEB88594CD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399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728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EEE872F0-4664-EA98-FFB7-C6DFD9732CD9}"/>
              </a:ext>
            </a:extLst>
          </p:cNvPr>
          <p:cNvSpPr/>
          <p:nvPr/>
        </p:nvSpPr>
        <p:spPr>
          <a:xfrm>
            <a:off x="12748438" y="7634176"/>
            <a:ext cx="1796902" cy="510363"/>
          </a:xfrm>
          <a:prstGeom prst="rect">
            <a:avLst/>
          </a:prstGeom>
          <a:solidFill>
            <a:srgbClr val="000018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5DFF045-F6E9-1C15-137D-382F44E4E1E8}"/>
              </a:ext>
            </a:extLst>
          </p:cNvPr>
          <p:cNvSpPr/>
          <p:nvPr/>
        </p:nvSpPr>
        <p:spPr>
          <a:xfrm>
            <a:off x="509155" y="4969522"/>
            <a:ext cx="13612090" cy="286965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A08C37E3-FAED-C199-C94E-38060DC8658E}"/>
              </a:ext>
            </a:extLst>
          </p:cNvPr>
          <p:cNvSpPr txBox="1"/>
          <p:nvPr/>
        </p:nvSpPr>
        <p:spPr>
          <a:xfrm>
            <a:off x="7017250" y="1308014"/>
            <a:ext cx="698560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200" b="1" dirty="0">
                <a:solidFill>
                  <a:srgbClr val="EC7524"/>
                </a:solidFill>
              </a:rPr>
              <a:t>Presentación General del Programa:</a:t>
            </a:r>
          </a:p>
          <a:p>
            <a:endParaRPr lang="es-E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El Nivel 2 es el siguiente paso natural si ya has probado la </a:t>
            </a:r>
            <a:r>
              <a:rPr lang="es-ES" sz="1600" kern="100" dirty="0" err="1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impro</a:t>
            </a:r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o el teatro y quieres empezar a crear historias completas. Aquí dejamos atrás el chiste rápido para centrar la atención en los personajes, la emoción y el juego en equipo.</a:t>
            </a:r>
          </a:p>
          <a:p>
            <a:endParaRPr lang="es-ES" sz="1600" kern="100" dirty="0">
              <a:solidFill>
                <a:schemeClr val="accent5">
                  <a:lumMod val="60000"/>
                  <a:lumOff val="40000"/>
                </a:schemeClr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rofundizaremos en la relación entre personajes, el trabajo corporal consciente y la dramaturgia espontánea sobre el escenario.  ¿</a:t>
            </a:r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Q</a:t>
            </a:r>
            <a: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uieres ir un paso más allá? En este laboratorio aprenderás a construir vínculos verdaderos, sostener la tensión dramática o cómica y crear historias de media y larga duración (Long-Form) sin necesidad de guion previo.</a:t>
            </a:r>
            <a:br>
              <a:rPr lang="es-ES" sz="1600" kern="100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s-ES" sz="1600" kern="100" dirty="0">
              <a:solidFill>
                <a:schemeClr val="accent5">
                  <a:lumMod val="60000"/>
                  <a:lumOff val="40000"/>
                </a:schemeClr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3EF8AA5-8BD2-6466-164A-FF47A624ABEF}"/>
              </a:ext>
            </a:extLst>
          </p:cNvPr>
          <p:cNvSpPr txBox="1"/>
          <p:nvPr/>
        </p:nvSpPr>
        <p:spPr>
          <a:xfrm>
            <a:off x="627542" y="-206233"/>
            <a:ext cx="1337531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sz="36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s-ES" sz="3600" b="1" dirty="0">
                <a:solidFill>
                  <a:srgbClr val="EC7524"/>
                </a:solidFill>
              </a:rPr>
              <a:t> TALLER DE IMPRO NIVEL 2 – CREA HISTORIAS EN VIVO Y EN DIRECTO</a:t>
            </a:r>
            <a:endParaRPr lang="es-ES" sz="3600" b="1" kern="100" dirty="0">
              <a:solidFill>
                <a:srgbClr val="EC7524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429FC95-3944-600A-6C98-8F25BEFAE1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155" y="1128341"/>
            <a:ext cx="6122409" cy="3487447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5C2F259-680A-1918-964A-6FDDB96F6045}"/>
              </a:ext>
            </a:extLst>
          </p:cNvPr>
          <p:cNvSpPr txBox="1"/>
          <p:nvPr/>
        </p:nvSpPr>
        <p:spPr>
          <a:xfrm>
            <a:off x="542849" y="4587657"/>
            <a:ext cx="13578396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endParaRPr lang="es-ES" sz="16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  <a:p>
            <a:r>
              <a:rPr lang="es-ES" sz="22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¿Por qué elegir La Lavandería?</a:t>
            </a:r>
          </a:p>
          <a:p>
            <a:endParaRPr lang="es-ES" sz="1600" b="1" dirty="0">
              <a:solidFill>
                <a:srgbClr val="EC752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EC7524"/>
                </a:solidFill>
              </a:rPr>
              <a:t>Entrenas en un espacio de teatro: </a:t>
            </a:r>
          </a:p>
          <a:p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Ensayas e improvisas semana a semana en nuestra escuela de teatro de Chamberí.  </a:t>
            </a:r>
          </a:p>
          <a:p>
            <a:endParaRPr lang="es-E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EC7524"/>
                </a:solidFill>
              </a:rPr>
              <a:t>Muestra abierta con público: </a:t>
            </a:r>
          </a:p>
          <a:p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Muestras periódicas y montaje final en condiciones reales de exhibición con público real.  </a:t>
            </a:r>
          </a:p>
          <a:p>
            <a:endParaRPr lang="es-E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>
                <a:solidFill>
                  <a:srgbClr val="EC7524"/>
                </a:solidFill>
              </a:rPr>
              <a:t>Enfoque orgánico: </a:t>
            </a:r>
          </a:p>
          <a:p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Unimos la frescura de la </a:t>
            </a:r>
            <a:r>
              <a:rPr lang="es-E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impro</a:t>
            </a:r>
            <a:r>
              <a:rPr lang="es-E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con la técnica actoral, la presencia física y la profundidad de los personajes. 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CB0D8968-D856-2E02-B909-27F81C00A106}"/>
              </a:ext>
            </a:extLst>
          </p:cNvPr>
          <p:cNvSpPr/>
          <p:nvPr/>
        </p:nvSpPr>
        <p:spPr>
          <a:xfrm>
            <a:off x="6863137" y="1128341"/>
            <a:ext cx="7258108" cy="3487447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705628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D0D46692-557D-A425-B929-E2B4B4DC4423}"/>
              </a:ext>
            </a:extLst>
          </p:cNvPr>
          <p:cNvSpPr/>
          <p:nvPr/>
        </p:nvSpPr>
        <p:spPr>
          <a:xfrm>
            <a:off x="12843164" y="7710055"/>
            <a:ext cx="1662545" cy="436418"/>
          </a:xfrm>
          <a:prstGeom prst="rect">
            <a:avLst/>
          </a:prstGeom>
          <a:ln/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43502CAE-8861-5E0C-D684-D73C0E8B96FA}"/>
              </a:ext>
            </a:extLst>
          </p:cNvPr>
          <p:cNvSpPr/>
          <p:nvPr/>
        </p:nvSpPr>
        <p:spPr>
          <a:xfrm>
            <a:off x="374073" y="1513114"/>
            <a:ext cx="4457700" cy="6311241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A17B325-EB51-3B44-469C-6A514B456BAF}"/>
              </a:ext>
            </a:extLst>
          </p:cNvPr>
          <p:cNvSpPr/>
          <p:nvPr/>
        </p:nvSpPr>
        <p:spPr>
          <a:xfrm>
            <a:off x="611735" y="1843502"/>
            <a:ext cx="3982376" cy="6084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None/>
            </a:pPr>
            <a:r>
              <a:rPr lang="es-ES" sz="1600" b="1" dirty="0">
                <a:effectLst/>
                <a:latin typeface="Google Sans Text"/>
              </a:rPr>
              <a:t>Trimestre 1: La Profundidad de la Relación y la Verdad Emocional</a:t>
            </a:r>
          </a:p>
          <a:p>
            <a:pPr>
              <a:buNone/>
            </a:pPr>
            <a:endParaRPr lang="es-ES" sz="1600" b="1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effectLst/>
                <a:latin typeface="Google Sans Text"/>
              </a:rPr>
              <a:t>Objetivos: </a:t>
            </a:r>
            <a:r>
              <a:rPr lang="es-ES" sz="1600" i="1" dirty="0">
                <a:effectLst/>
                <a:latin typeface="Google Sans Text"/>
              </a:rPr>
              <a:t>Construir relaciones complejas en escena, habitar la verdad emocional de los personajes y dominar el trabajo con el subtexto.</a:t>
            </a:r>
          </a:p>
          <a:p>
            <a:pPr>
              <a:buNone/>
            </a:pPr>
            <a:endParaRPr lang="es-ES" sz="1600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effectLst/>
                <a:latin typeface="Google Sans Text"/>
              </a:rPr>
              <a:t>Contenidos principales:</a:t>
            </a:r>
          </a:p>
          <a:p>
            <a:pPr>
              <a:buNone/>
            </a:pPr>
            <a:r>
              <a:rPr lang="es-ES" sz="1600" dirty="0">
                <a:effectLst/>
                <a:latin typeface="Google Sans Text"/>
              </a:rPr>
              <a:t>Superar la comedia rápida para construir vínculos verdaderos entre personajes desde la escucha orgánica.</a:t>
            </a:r>
          </a:p>
          <a:p>
            <a:pPr>
              <a:buNone/>
            </a:pPr>
            <a:endParaRPr lang="es-ES" sz="1600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effectLst/>
                <a:latin typeface="Google Sans Text"/>
              </a:rPr>
              <a:t>•Escucha emocional profunda: reacción inmediata al subtexto y al estado del compañero.</a:t>
            </a:r>
          </a:p>
          <a:p>
            <a:pPr>
              <a:buNone/>
            </a:pPr>
            <a:endParaRPr lang="es-ES" sz="1600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effectLst/>
                <a:latin typeface="Google Sans Text"/>
              </a:rPr>
              <a:t>•Construcción de vínculos y relaciones complejas desde el primer segundo.</a:t>
            </a:r>
          </a:p>
          <a:p>
            <a:pPr>
              <a:buNone/>
            </a:pPr>
            <a:endParaRPr lang="es-ES" sz="1600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effectLst/>
                <a:latin typeface="Google Sans Text"/>
              </a:rPr>
              <a:t>•Manejo del tiempo y ritmo escénico: pausas, silencios, tensión dramática y cómica.</a:t>
            </a:r>
          </a:p>
          <a:p>
            <a:pPr>
              <a:buNone/>
            </a:pPr>
            <a:endParaRPr lang="es-ES" sz="1600" dirty="0"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effectLst/>
                <a:latin typeface="Google Sans Text"/>
              </a:rPr>
              <a:t>•Hito de cierre: Muestra interna de escenas</a:t>
            </a:r>
            <a:endParaRPr lang="es-ES" sz="1600" dirty="0">
              <a:solidFill>
                <a:schemeClr val="bg1"/>
              </a:solidFill>
              <a:effectLst/>
              <a:latin typeface="Google Sans Text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11F0C284-58E5-5ADE-E5B4-40489E431CD7}"/>
              </a:ext>
            </a:extLst>
          </p:cNvPr>
          <p:cNvSpPr/>
          <p:nvPr/>
        </p:nvSpPr>
        <p:spPr>
          <a:xfrm>
            <a:off x="5086350" y="2100943"/>
            <a:ext cx="4457700" cy="571994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s-ES" sz="1600" b="1" dirty="0">
                <a:solidFill>
                  <a:srgbClr val="000000"/>
                </a:solidFill>
                <a:effectLst/>
                <a:latin typeface="Google Sans Text"/>
              </a:rPr>
              <a:t>Trimestre 2: Estructuras Narrativas y Formato Largo (Long-Form)</a:t>
            </a:r>
          </a:p>
          <a:p>
            <a:pPr>
              <a:buNone/>
            </a:pPr>
            <a:endParaRPr lang="es-ES" sz="1600" b="1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solidFill>
                  <a:srgbClr val="000000"/>
                </a:solidFill>
                <a:effectLst/>
                <a:latin typeface="Google Sans Text"/>
              </a:rPr>
              <a:t>Objetivos: </a:t>
            </a:r>
            <a:r>
              <a:rPr lang="es-ES" sz="1600" i="1" dirty="0">
                <a:solidFill>
                  <a:srgbClr val="000000"/>
                </a:solidFill>
                <a:effectLst/>
                <a:latin typeface="Google Sans Text"/>
              </a:rPr>
              <a:t>Sostener e hilvanar historias completas de media y larga duración sin guion previo.</a:t>
            </a:r>
          </a:p>
          <a:p>
            <a:pPr>
              <a:buNone/>
            </a:pPr>
            <a:endParaRPr lang="es-ES" sz="1600" b="1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solidFill>
                  <a:srgbClr val="000000"/>
                </a:solidFill>
                <a:effectLst/>
                <a:latin typeface="Google Sans Text"/>
              </a:rPr>
              <a:t>Contenidos principales:</a:t>
            </a:r>
          </a:p>
          <a:p>
            <a:pPr>
              <a:buNone/>
            </a:pPr>
            <a:endParaRPr lang="es-ES" sz="1600" b="1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rgbClr val="000000"/>
                </a:solidFill>
                <a:effectLst/>
                <a:latin typeface="Google Sans Text"/>
              </a:rPr>
              <a:t>•Dramaturgia espontánea: planteamiento, nudo, clímax y desenlace orgánico.</a:t>
            </a:r>
          </a:p>
          <a:p>
            <a:pPr>
              <a:buNone/>
            </a:pPr>
            <a:endParaRPr lang="es-ES" sz="1600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rgbClr val="000000"/>
                </a:solidFill>
                <a:effectLst/>
                <a:latin typeface="Google Sans Text"/>
              </a:rPr>
              <a:t>•Técnicas de montaje escénico: saltos temporales, flashbacks, cortes y tramas paralelas.</a:t>
            </a:r>
          </a:p>
          <a:p>
            <a:pPr>
              <a:buNone/>
            </a:pPr>
            <a:endParaRPr lang="es-ES" sz="1600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rgbClr val="000000"/>
                </a:solidFill>
                <a:effectLst/>
                <a:latin typeface="Google Sans Text"/>
              </a:rPr>
              <a:t>•Creación de universos compartidos y arcos de transformación de personajes.</a:t>
            </a:r>
          </a:p>
          <a:p>
            <a:pPr>
              <a:buNone/>
            </a:pPr>
            <a:endParaRPr lang="es-ES" sz="1600" dirty="0">
              <a:solidFill>
                <a:srgbClr val="000000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>
                <a:solidFill>
                  <a:srgbClr val="000000"/>
                </a:solidFill>
                <a:effectLst/>
                <a:latin typeface="Google Sans Text"/>
              </a:rPr>
              <a:t>•Laboratorio de muestras internas de formato largo (Long-Form) y estructuras narrativas.</a:t>
            </a:r>
            <a:endParaRPr lang="es-ES" sz="1600" dirty="0">
              <a:effectLst/>
              <a:latin typeface="Google Sans Text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C21DB13-659B-8FC7-DA52-7632763FE7B2}"/>
              </a:ext>
            </a:extLst>
          </p:cNvPr>
          <p:cNvSpPr txBox="1"/>
          <p:nvPr/>
        </p:nvSpPr>
        <p:spPr>
          <a:xfrm>
            <a:off x="5086349" y="759061"/>
            <a:ext cx="9263495" cy="1138773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FF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METODOLOGÍA:</a:t>
            </a:r>
          </a:p>
          <a:p>
            <a:pPr algn="r"/>
            <a:r>
              <a:rPr lang="es-ES" sz="2400" dirty="0">
                <a:solidFill>
                  <a:schemeClr val="bg1"/>
                </a:solidFill>
              </a:rPr>
              <a:t>NIVEL 2: Crea Historias en Vivo - De la relación al Long-Form</a:t>
            </a:r>
            <a:endParaRPr lang="es-ES" sz="2400" b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B24AADE8-1992-8D61-F187-EDDC3FF91084}"/>
              </a:ext>
            </a:extLst>
          </p:cNvPr>
          <p:cNvSpPr/>
          <p:nvPr/>
        </p:nvSpPr>
        <p:spPr>
          <a:xfrm>
            <a:off x="9892145" y="2656114"/>
            <a:ext cx="4457700" cy="518555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s-ES" sz="1600" b="1" dirty="0">
                <a:solidFill>
                  <a:schemeClr val="tx1"/>
                </a:solidFill>
                <a:effectLst/>
                <a:latin typeface="Google Sans Text"/>
              </a:rPr>
              <a:t>Trimestre 3: Montaje Escénico y Muestra Abierta en Sala.</a:t>
            </a:r>
          </a:p>
          <a:p>
            <a:pPr>
              <a:buNone/>
            </a:pPr>
            <a:endParaRPr lang="es-ES" sz="1100" b="1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solidFill>
                  <a:schemeClr val="tx1"/>
                </a:solidFill>
                <a:effectLst/>
                <a:latin typeface="Google Sans Text"/>
              </a:rPr>
              <a:t>Objetivos: </a:t>
            </a:r>
            <a:r>
              <a:rPr lang="es-ES" sz="1600" i="1" dirty="0">
                <a:solidFill>
                  <a:schemeClr val="tx1"/>
                </a:solidFill>
                <a:effectLst/>
                <a:latin typeface="Google Sans Text"/>
              </a:rPr>
              <a:t>Producir, ensayar y presentar un espectáculo completo de improvisación ante público real.</a:t>
            </a:r>
          </a:p>
          <a:p>
            <a:pPr>
              <a:buNone/>
            </a:pPr>
            <a:endParaRPr lang="es-ES" sz="1100" b="1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b="1" dirty="0">
                <a:solidFill>
                  <a:schemeClr val="tx1"/>
                </a:solidFill>
                <a:effectLst/>
                <a:latin typeface="Google Sans Text"/>
              </a:rPr>
              <a:t>Contenidos principales:</a:t>
            </a:r>
          </a:p>
          <a:p>
            <a:pPr>
              <a:buNone/>
            </a:pPr>
            <a:endParaRPr lang="es-ES" sz="1100" b="1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chemeClr val="tx1"/>
                </a:solidFill>
                <a:effectLst/>
                <a:latin typeface="Google Sans Text"/>
              </a:rPr>
              <a:t>•Dinamización del espectáculo, autorregulación del grupo en escena y dirección en vivo.</a:t>
            </a:r>
          </a:p>
          <a:p>
            <a:pPr>
              <a:buNone/>
            </a:pPr>
            <a:endParaRPr lang="es-ES" sz="1600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chemeClr val="tx1"/>
                </a:solidFill>
                <a:effectLst/>
                <a:latin typeface="Google Sans Text"/>
              </a:rPr>
              <a:t>•Ensayos técnicos sobre las tablas con iluminación y espacio sonoro.</a:t>
            </a:r>
          </a:p>
          <a:p>
            <a:pPr>
              <a:buNone/>
            </a:pPr>
            <a:endParaRPr lang="es-ES" sz="1600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chemeClr val="tx1"/>
                </a:solidFill>
                <a:effectLst/>
                <a:latin typeface="Google Sans Text"/>
              </a:rPr>
              <a:t>•Ensamble grupal y preparación de la muestra abierta.</a:t>
            </a:r>
          </a:p>
          <a:p>
            <a:pPr>
              <a:buNone/>
            </a:pPr>
            <a:endParaRPr lang="es-ES" sz="1600" dirty="0">
              <a:solidFill>
                <a:schemeClr val="tx1"/>
              </a:solidFill>
              <a:effectLst/>
              <a:latin typeface="Google Sans Text"/>
            </a:endParaRPr>
          </a:p>
          <a:p>
            <a:pPr>
              <a:buNone/>
            </a:pPr>
            <a:r>
              <a:rPr lang="es-ES" sz="1600" dirty="0">
                <a:solidFill>
                  <a:schemeClr val="tx1"/>
                </a:solidFill>
                <a:effectLst/>
                <a:latin typeface="Google Sans Text"/>
              </a:rPr>
              <a:t>•Hito de cierre: Muestra Abierta al Público en la Sala de La Lavandería Teatro.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621771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2FA7E233-E7B5-DFE4-B2BC-5793ECA60AB6}"/>
              </a:ext>
            </a:extLst>
          </p:cNvPr>
          <p:cNvSpPr/>
          <p:nvPr/>
        </p:nvSpPr>
        <p:spPr>
          <a:xfrm>
            <a:off x="259773" y="1319645"/>
            <a:ext cx="5496791" cy="6391610"/>
          </a:xfrm>
          <a:prstGeom prst="rect">
            <a:avLst/>
          </a:prstGeom>
          <a:solidFill>
            <a:schemeClr val="accent2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FAE23654-6BE1-DFB1-73E5-303089179BCA}"/>
              </a:ext>
            </a:extLst>
          </p:cNvPr>
          <p:cNvSpPr/>
          <p:nvPr/>
        </p:nvSpPr>
        <p:spPr>
          <a:xfrm>
            <a:off x="12835054" y="7750098"/>
            <a:ext cx="1717287" cy="36799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5" name="Vídeo 17" title="Foco de luz con brillo cayendo">
            <a:hlinkClick r:id="" action="ppaction://media"/>
            <a:extLst>
              <a:ext uri="{FF2B5EF4-FFF2-40B4-BE49-F238E27FC236}">
                <a16:creationId xmlns:a16="http://schemas.microsoft.com/office/drawing/2014/main" id="{8801361B-DE90-F59B-E343-59B08147856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4630399" cy="1201479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A82A08F-61ED-D7C2-15E0-FA153E7A4D66}"/>
              </a:ext>
            </a:extLst>
          </p:cNvPr>
          <p:cNvSpPr txBox="1"/>
          <p:nvPr/>
        </p:nvSpPr>
        <p:spPr>
          <a:xfrm>
            <a:off x="368509" y="1463391"/>
            <a:ext cx="5284146" cy="60324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/>
              <a:t>📌 Cursos Anuales (Lunes, Martes o Sábados)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Cuota mensual:</a:t>
            </a:r>
            <a:r>
              <a:rPr lang="es-ES" sz="1500" dirty="0">
                <a:solidFill>
                  <a:schemeClr val="bg1"/>
                </a:solidFill>
              </a:rPr>
              <a:t> 70 € / mes (2 horas semanales / 8 horas al mes).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Matrícula de inscripción:</a:t>
            </a:r>
            <a:r>
              <a:rPr lang="es-ES" sz="1500" dirty="0">
                <a:solidFill>
                  <a:schemeClr val="bg1"/>
                </a:solidFill>
              </a:rPr>
              <a:t> 30 € (pago único por curso escolar).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Exenciones de matrícula:</a:t>
            </a:r>
            <a:r>
              <a:rPr lang="es-ES" sz="1500" dirty="0">
                <a:solidFill>
                  <a:schemeClr val="bg1"/>
                </a:solidFill>
              </a:rPr>
              <a:t> Gratuita para antiguos alumnos de La Lavandería Teatro o participantes de los cursos intensivos de verano.</a:t>
            </a:r>
          </a:p>
          <a:p>
            <a:br>
              <a:rPr lang="es-ES" sz="1600" dirty="0">
                <a:solidFill>
                  <a:schemeClr val="bg1"/>
                </a:solidFill>
              </a:rPr>
            </a:b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b="1" dirty="0">
                <a:solidFill>
                  <a:schemeClr val="bg1"/>
                </a:solidFill>
              </a:rPr>
              <a:t>📌 </a:t>
            </a:r>
            <a:r>
              <a:rPr lang="es-ES" sz="1600" b="1" dirty="0"/>
              <a:t>Cursos Trimestrales (Viernes o Sábados)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Precio del trimestre completo:</a:t>
            </a:r>
            <a:r>
              <a:rPr lang="es-ES" sz="1500" dirty="0">
                <a:solidFill>
                  <a:schemeClr val="bg1"/>
                </a:solidFill>
              </a:rPr>
              <a:t> 180 € / trimestre (pago único con bonificación).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Opción de pago mensual:</a:t>
            </a:r>
            <a:r>
              <a:rPr lang="es-ES" sz="1500" dirty="0">
                <a:solidFill>
                  <a:schemeClr val="bg1"/>
                </a:solidFill>
              </a:rPr>
              <a:t> 70 € / mes.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Reserva de plaza:</a:t>
            </a:r>
            <a:r>
              <a:rPr lang="es-ES" sz="1500" dirty="0">
                <a:solidFill>
                  <a:schemeClr val="bg1"/>
                </a:solidFill>
              </a:rPr>
              <a:t> Abono del 50% para garantizar el cupo al inscribirse y el resto al comenzar las clases del trimestre.</a:t>
            </a:r>
          </a:p>
          <a:p>
            <a:br>
              <a:rPr lang="es-ES" sz="1600" dirty="0">
                <a:solidFill>
                  <a:schemeClr val="bg1"/>
                </a:solidFill>
              </a:rPr>
            </a:br>
            <a:endParaRPr lang="es-ES" sz="1600" dirty="0">
              <a:solidFill>
                <a:schemeClr val="bg1"/>
              </a:solidFill>
            </a:endParaRPr>
          </a:p>
          <a:p>
            <a:r>
              <a:rPr lang="es-ES" sz="1600" b="1" dirty="0">
                <a:solidFill>
                  <a:schemeClr val="bg1"/>
                </a:solidFill>
              </a:rPr>
              <a:t>✨ </a:t>
            </a:r>
            <a:r>
              <a:rPr lang="es-ES" sz="1600" b="1" dirty="0"/>
              <a:t>Clase Abierta / Jornada de Puertas Abiertas (Septiembre)</a:t>
            </a:r>
          </a:p>
          <a:p>
            <a:endParaRPr lang="es-ES" sz="1600" dirty="0">
              <a:solidFill>
                <a:schemeClr val="bg1"/>
              </a:solidFill>
            </a:endParaRP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Precio de la sesión de prueba:</a:t>
            </a:r>
            <a:r>
              <a:rPr lang="es-ES" sz="1500" dirty="0">
                <a:solidFill>
                  <a:schemeClr val="bg1"/>
                </a:solidFill>
              </a:rPr>
              <a:t> 10 €.</a:t>
            </a:r>
          </a:p>
          <a:p>
            <a:pPr lvl="0" fontAlgn="base"/>
            <a:r>
              <a:rPr lang="es-ES" sz="1500" b="1" dirty="0">
                <a:solidFill>
                  <a:schemeClr val="bg1"/>
                </a:solidFill>
              </a:rPr>
              <a:t>Ventaja especial:</a:t>
            </a:r>
            <a:r>
              <a:rPr lang="es-ES" sz="1500" dirty="0">
                <a:solidFill>
                  <a:schemeClr val="bg1"/>
                </a:solidFill>
              </a:rPr>
              <a:t> Si el alumno se matricula en el curso tras la clase de prueba, los 10 € se descuentan directamente de la matrícula o de la primera cuota.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C3123D0-A01A-655A-6A0D-F86A1DA70270}"/>
              </a:ext>
            </a:extLst>
          </p:cNvPr>
          <p:cNvSpPr txBox="1"/>
          <p:nvPr/>
        </p:nvSpPr>
        <p:spPr>
          <a:xfrm>
            <a:off x="2659730" y="261912"/>
            <a:ext cx="931093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1" dirty="0">
                <a:solidFill>
                  <a:srgbClr val="EC75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Escuela de Teatro La Lavandería</a:t>
            </a:r>
            <a:endParaRPr lang="es-ES" sz="4800" dirty="0">
              <a:solidFill>
                <a:srgbClr val="EC752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C8DF0D2-9537-FDBB-E4FA-3EC9C4DFA16B}"/>
              </a:ext>
            </a:extLst>
          </p:cNvPr>
          <p:cNvSpPr txBox="1"/>
          <p:nvPr/>
        </p:nvSpPr>
        <p:spPr>
          <a:xfrm>
            <a:off x="6905323" y="7226542"/>
            <a:ext cx="5765536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800" b="1" dirty="0">
                <a:solidFill>
                  <a:srgbClr val="EC75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www.lavanderiateatro.es</a:t>
            </a:r>
            <a:endParaRPr lang="es-ES" sz="3800" dirty="0">
              <a:solidFill>
                <a:srgbClr val="EC7524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E62DB0F-3C34-DAC2-9153-094684829D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63444" y="7585963"/>
            <a:ext cx="1466956" cy="635375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D55A7BE-9B6A-FF13-034D-18E5EE43629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5910857"/>
              </p:ext>
            </p:extLst>
          </p:nvPr>
        </p:nvGraphicFramePr>
        <p:xfrm>
          <a:off x="6026727" y="1639808"/>
          <a:ext cx="8291946" cy="3705492"/>
        </p:xfrm>
        <a:graphic>
          <a:graphicData uri="http://schemas.openxmlformats.org/drawingml/2006/table">
            <a:tbl>
              <a:tblPr/>
              <a:tblGrid>
                <a:gridCol w="1837575">
                  <a:extLst>
                    <a:ext uri="{9D8B030D-6E8A-4147-A177-3AD203B41FA5}">
                      <a16:colId xmlns:a16="http://schemas.microsoft.com/office/drawing/2014/main" val="4006772127"/>
                    </a:ext>
                  </a:extLst>
                </a:gridCol>
                <a:gridCol w="926407">
                  <a:extLst>
                    <a:ext uri="{9D8B030D-6E8A-4147-A177-3AD203B41FA5}">
                      <a16:colId xmlns:a16="http://schemas.microsoft.com/office/drawing/2014/main" val="1261438192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4035617551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994948898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2077609777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3210773814"/>
                    </a:ext>
                  </a:extLst>
                </a:gridCol>
              </a:tblGrid>
              <a:tr h="823316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Curso / Nivel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Día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Horario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Duración / Formato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Cuota / Precio</a:t>
                      </a:r>
                      <a:endParaRPr lang="es-ES" sz="140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rgbClr val="EC7524"/>
                          </a:solidFill>
                          <a:effectLst/>
                          <a:latin typeface="+mn-lt"/>
                        </a:rPr>
                        <a:t>Matrícula / Reserva</a:t>
                      </a:r>
                      <a:endParaRPr lang="es-ES" sz="1400" dirty="0">
                        <a:solidFill>
                          <a:srgbClr val="EC7524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8736530"/>
                  </a:ext>
                </a:extLst>
              </a:tr>
              <a:tr h="749310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Lunes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19:30 h - 21:30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30 € Matrícula (Anual)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023682"/>
                  </a:ext>
                </a:extLst>
              </a:tr>
              <a:tr h="7493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(Crea Historias)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s-ES" sz="1400" b="0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Nivel 2 </a:t>
                      </a: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Miércoles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19:30 h - 21:30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30 € Matrícula (Anual)</a:t>
                      </a: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0553225"/>
                  </a:ext>
                </a:extLst>
              </a:tr>
              <a:tr h="1311756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Sábados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11:30 h - 13:30 h</a:t>
                      </a:r>
                      <a:endParaRPr lang="es-ES" sz="1400" b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Anual (Octubre a Junio)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70 € / mes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30 € Matrícula (Anual)</a:t>
                      </a:r>
                      <a:endParaRPr lang="es-ES" sz="1400" b="0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469398"/>
                  </a:ext>
                </a:extLst>
              </a:tr>
            </a:tbl>
          </a:graphicData>
        </a:graphic>
      </p:graphicFrame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1A0AE655-F709-77FD-0C7A-B61F35F062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4181705"/>
              </p:ext>
            </p:extLst>
          </p:nvPr>
        </p:nvGraphicFramePr>
        <p:xfrm>
          <a:off x="6026727" y="5668563"/>
          <a:ext cx="8291946" cy="1287797"/>
        </p:xfrm>
        <a:graphic>
          <a:graphicData uri="http://schemas.openxmlformats.org/drawingml/2006/table">
            <a:tbl>
              <a:tblPr/>
              <a:tblGrid>
                <a:gridCol w="1837575">
                  <a:extLst>
                    <a:ext uri="{9D8B030D-6E8A-4147-A177-3AD203B41FA5}">
                      <a16:colId xmlns:a16="http://schemas.microsoft.com/office/drawing/2014/main" val="341799193"/>
                    </a:ext>
                  </a:extLst>
                </a:gridCol>
                <a:gridCol w="926407">
                  <a:extLst>
                    <a:ext uri="{9D8B030D-6E8A-4147-A177-3AD203B41FA5}">
                      <a16:colId xmlns:a16="http://schemas.microsoft.com/office/drawing/2014/main" val="2643316495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4081655062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785179385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1105900363"/>
                    </a:ext>
                  </a:extLst>
                </a:gridCol>
                <a:gridCol w="1381991">
                  <a:extLst>
                    <a:ext uri="{9D8B030D-6E8A-4147-A177-3AD203B41FA5}">
                      <a16:colId xmlns:a16="http://schemas.microsoft.com/office/drawing/2014/main" val="2817241994"/>
                    </a:ext>
                  </a:extLst>
                </a:gridCol>
              </a:tblGrid>
              <a:tr h="1287797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TRIMESTRAL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(Nivel 1)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Viernes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endParaRPr lang="es-ES" sz="1400" b="0" i="0" u="none" strike="noStrike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18:00 h - 20:00 h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Trimestral (Bloques de 3 meses)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buNone/>
                      </a:pPr>
                      <a:r>
                        <a:rPr lang="es-ES" sz="1400" b="0" i="0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180 € / trimestre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1" u="none" strike="noStrike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(Opción mensual: 70 €/mes)</a:t>
                      </a:r>
                      <a:endParaRPr lang="es-ES" sz="1400" b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Reserva del 50% al inscribirse. Lo restante al inicio del curso.</a:t>
                      </a:r>
                      <a:endParaRPr lang="es-ES" sz="1400" b="0" dirty="0"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75105" marR="75105" marT="75105" marB="75105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844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2646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04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video>
              <p:cMediaNode vol="80000"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E7503AC2-AF6B-A85A-097D-6F700DA4F842}"/>
              </a:ext>
            </a:extLst>
          </p:cNvPr>
          <p:cNvSpPr/>
          <p:nvPr/>
        </p:nvSpPr>
        <p:spPr>
          <a:xfrm>
            <a:off x="6301991" y="363357"/>
            <a:ext cx="7865918" cy="2847109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D96A932D-BC74-345E-4B8D-A116295D881C}"/>
              </a:ext>
            </a:extLst>
          </p:cNvPr>
          <p:cNvSpPr/>
          <p:nvPr/>
        </p:nvSpPr>
        <p:spPr>
          <a:xfrm>
            <a:off x="12879659" y="7783551"/>
            <a:ext cx="1639229" cy="334537"/>
          </a:xfrm>
          <a:prstGeom prst="rect">
            <a:avLst/>
          </a:prstGeom>
          <a:solidFill>
            <a:srgbClr val="000018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Text 0"/>
          <p:cNvSpPr/>
          <p:nvPr/>
        </p:nvSpPr>
        <p:spPr>
          <a:xfrm>
            <a:off x="793790" y="918027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endParaRPr lang="es-ES" sz="4400" dirty="0">
              <a:solidFill>
                <a:srgbClr val="CC000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5760F40-B5C6-1229-A36B-4B1B3B0DE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813672" cy="8229600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1403F0F4-E296-CDF1-77FC-E055FFDDBCF6}"/>
              </a:ext>
            </a:extLst>
          </p:cNvPr>
          <p:cNvSpPr txBox="1"/>
          <p:nvPr/>
        </p:nvSpPr>
        <p:spPr>
          <a:xfrm>
            <a:off x="6363139" y="586582"/>
            <a:ext cx="7541139" cy="396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</a:pPr>
            <a:r>
              <a:rPr lang="es-ES" sz="1600" dirty="0"/>
              <a:t>¡Reserva tu plaza o apúntate a nuestra Clase Abierta de Septiembre! </a:t>
            </a:r>
          </a:p>
          <a:p>
            <a:pPr lvl="0" algn="ctr" fontAlgn="base">
              <a:lnSpc>
                <a:spcPct val="150000"/>
              </a:lnSpc>
            </a:pPr>
            <a:r>
              <a:rPr lang="es-ES" sz="1600" b="1" dirty="0"/>
              <a:t>Pagas 10€ y si te apuntas te lo descontamos de la matrícula.</a:t>
            </a:r>
            <a:br>
              <a:rPr lang="es-ES" sz="1600" dirty="0"/>
            </a:br>
            <a:r>
              <a:rPr lang="es-ES" sz="1600" dirty="0"/>
              <a:t>Email: escuela@lavanderiateatro.es | </a:t>
            </a:r>
            <a:r>
              <a:rPr lang="es-ES" sz="1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www.lavanderiateatro.es</a:t>
            </a:r>
            <a:endParaRPr lang="es-ES" sz="1600" dirty="0"/>
          </a:p>
          <a:p>
            <a:pPr lvl="0" algn="ctr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1600" dirty="0">
                <a:ea typeface="Times New Roman" panose="02020603050405020304" pitchFamily="18" charset="0"/>
                <a:cs typeface="Times New Roman" panose="02020603050405020304" pitchFamily="18" charset="0"/>
              </a:rPr>
              <a:t>Calle Magallanes 23, Chamberí, Madrid (metros Quevedo y Canal)</a:t>
            </a:r>
          </a:p>
          <a:p>
            <a:pPr lvl="0" algn="ctr">
              <a:lnSpc>
                <a:spcPct val="150000"/>
              </a:lnSpc>
              <a:buSzPts val="1000"/>
              <a:tabLst>
                <a:tab pos="457200" algn="l"/>
              </a:tabLst>
            </a:pPr>
            <a:r>
              <a:rPr lang="es-ES" sz="1600" dirty="0">
                <a:ea typeface="Calibri" panose="020F0502020204030204" pitchFamily="34" charset="0"/>
                <a:cs typeface="Times New Roman" panose="02020603050405020304" pitchFamily="18" charset="0"/>
              </a:rPr>
              <a:t>Tlf.- 913363839 / 679960942</a:t>
            </a:r>
            <a:endParaRPr lang="es-ES" sz="1600" dirty="0"/>
          </a:p>
          <a:p>
            <a:pPr marL="342900" lvl="0" indent="-342900" fontAlgn="base">
              <a:lnSpc>
                <a:spcPct val="200000"/>
              </a:lnSpc>
              <a:buFont typeface="Arial" panose="020B0604020202020204" pitchFamily="34" charset="0"/>
              <a:buChar char="•"/>
            </a:pPr>
            <a:endParaRPr lang="es-ES" dirty="0"/>
          </a:p>
          <a:p>
            <a:pPr lvl="0" rtl="0" fontAlgn="base">
              <a:lnSpc>
                <a:spcPct val="200000"/>
              </a:lnSpc>
            </a:pPr>
            <a:endParaRPr lang="es-ES" sz="1600" b="0" i="0" u="none" strike="noStrike" dirty="0">
              <a:solidFill>
                <a:schemeClr val="bg1"/>
              </a:solidFill>
              <a:effectLst/>
            </a:endParaRPr>
          </a:p>
          <a:p>
            <a:pPr lvl="0" fontAlgn="base">
              <a:lnSpc>
                <a:spcPct val="200000"/>
              </a:lnSpc>
            </a:pPr>
            <a:br>
              <a:rPr lang="es-ES" dirty="0">
                <a:solidFill>
                  <a:schemeClr val="bg1"/>
                </a:solidFill>
              </a:rPr>
            </a:br>
            <a:endParaRPr lang="es-ES" sz="1600" b="0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4DA56D5-97A2-73BC-664C-DBCC13D8A5E2}"/>
              </a:ext>
            </a:extLst>
          </p:cNvPr>
          <p:cNvSpPr txBox="1"/>
          <p:nvPr/>
        </p:nvSpPr>
        <p:spPr>
          <a:xfrm>
            <a:off x="666694" y="1337826"/>
            <a:ext cx="4480283" cy="1200329"/>
          </a:xfrm>
          <a:prstGeom prst="rect">
            <a:avLst/>
          </a:prstGeom>
          <a:noFill/>
          <a:ln>
            <a:solidFill>
              <a:srgbClr val="EC7524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3600" b="1" dirty="0">
                <a:solidFill>
                  <a:srgbClr val="EC75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RESERVA TU CLASE</a:t>
            </a:r>
          </a:p>
          <a:p>
            <a:pPr algn="ctr"/>
            <a:r>
              <a:rPr lang="es-ES" sz="3600" b="1" dirty="0">
                <a:solidFill>
                  <a:srgbClr val="EC7524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 PRUEBA</a:t>
            </a:r>
            <a:endParaRPr lang="es-ES" dirty="0">
              <a:solidFill>
                <a:srgbClr val="EC7524"/>
              </a:solidFill>
            </a:endParaRPr>
          </a:p>
        </p:txBody>
      </p:sp>
      <p:graphicFrame>
        <p:nvGraphicFramePr>
          <p:cNvPr id="20" name="Tabla 19">
            <a:extLst>
              <a:ext uri="{FF2B5EF4-FFF2-40B4-BE49-F238E27FC236}">
                <a16:creationId xmlns:a16="http://schemas.microsoft.com/office/drawing/2014/main" id="{DFF7A4D2-58C9-7603-2FB8-3A5E0E97F3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984459"/>
              </p:ext>
            </p:extLst>
          </p:nvPr>
        </p:nvGraphicFramePr>
        <p:xfrm>
          <a:off x="6301991" y="2763473"/>
          <a:ext cx="7865916" cy="4879545"/>
        </p:xfrm>
        <a:graphic>
          <a:graphicData uri="http://schemas.openxmlformats.org/drawingml/2006/table">
            <a:tbl>
              <a:tblPr/>
              <a:tblGrid>
                <a:gridCol w="1574318">
                  <a:extLst>
                    <a:ext uri="{9D8B030D-6E8A-4147-A177-3AD203B41FA5}">
                      <a16:colId xmlns:a16="http://schemas.microsoft.com/office/drawing/2014/main" val="1063140136"/>
                    </a:ext>
                  </a:extLst>
                </a:gridCol>
                <a:gridCol w="1047654">
                  <a:extLst>
                    <a:ext uri="{9D8B030D-6E8A-4147-A177-3AD203B41FA5}">
                      <a16:colId xmlns:a16="http://schemas.microsoft.com/office/drawing/2014/main" val="2741668874"/>
                    </a:ext>
                  </a:extLst>
                </a:gridCol>
                <a:gridCol w="1092873">
                  <a:extLst>
                    <a:ext uri="{9D8B030D-6E8A-4147-A177-3AD203B41FA5}">
                      <a16:colId xmlns:a16="http://schemas.microsoft.com/office/drawing/2014/main" val="2090231541"/>
                    </a:ext>
                  </a:extLst>
                </a:gridCol>
                <a:gridCol w="1350819">
                  <a:extLst>
                    <a:ext uri="{9D8B030D-6E8A-4147-A177-3AD203B41FA5}">
                      <a16:colId xmlns:a16="http://schemas.microsoft.com/office/drawing/2014/main" val="3721976731"/>
                    </a:ext>
                  </a:extLst>
                </a:gridCol>
                <a:gridCol w="1489266">
                  <a:extLst>
                    <a:ext uri="{9D8B030D-6E8A-4147-A177-3AD203B41FA5}">
                      <a16:colId xmlns:a16="http://schemas.microsoft.com/office/drawing/2014/main" val="2566254599"/>
                    </a:ext>
                  </a:extLst>
                </a:gridCol>
                <a:gridCol w="1310986">
                  <a:extLst>
                    <a:ext uri="{9D8B030D-6E8A-4147-A177-3AD203B41FA5}">
                      <a16:colId xmlns:a16="http://schemas.microsoft.com/office/drawing/2014/main" val="615607554"/>
                    </a:ext>
                  </a:extLst>
                </a:gridCol>
              </a:tblGrid>
              <a:tr h="541179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Fecha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Día</a:t>
                      </a:r>
                      <a:endParaRPr lang="es-ES" sz="140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Horario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Nivel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Dirigido a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Precio Reserva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32A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9785562"/>
                  </a:ext>
                </a:extLst>
              </a:tr>
              <a:tr h="1680781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 – 21 ó 28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Lunes</a:t>
                      </a:r>
                      <a:endParaRPr lang="es-ES" sz="1400" dirty="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19:30 h - 21:30 h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(Nivel 1)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Sin experiencia Pérdida de timidez y juego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10 € Si te quedas te lo descontamos de la matrícula.</a:t>
                      </a:r>
                      <a:endParaRPr lang="es-ES" sz="1400" i="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7254729"/>
                  </a:ext>
                </a:extLst>
              </a:tr>
              <a:tr h="1291204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Miércoles</a:t>
                      </a:r>
                      <a:endParaRPr lang="es-ES" sz="140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19:30 h - 21:30 h</a:t>
                      </a:r>
                      <a:endParaRPr lang="es-ES" sz="14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Nivel 2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Crea Historias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Con un poco de experiencia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10 € Si te quedas te lo descontamos de la matrícula.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09964"/>
                  </a:ext>
                </a:extLst>
              </a:tr>
              <a:tr h="1291204"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 </a:t>
                      </a:r>
                      <a:r>
                        <a:rPr lang="es-ES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ó</a:t>
                      </a: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25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de Septiembre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>
                          <a:solidFill>
                            <a:schemeClr val="accent2"/>
                          </a:solidFill>
                          <a:effectLst/>
                          <a:latin typeface="Arial" panose="020B0604020202020204" pitchFamily="34" charset="0"/>
                        </a:rPr>
                        <a:t>Viernes</a:t>
                      </a:r>
                      <a:endParaRPr lang="es-ES" sz="1400">
                        <a:solidFill>
                          <a:schemeClr val="accent2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18:00 h - 20:00 h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Impro</a:t>
                      </a: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 desde Cero </a:t>
                      </a:r>
                    </a:p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(Nivel 1)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750"/>
                        </a:spcBef>
                        <a:spcAft>
                          <a:spcPts val="750"/>
                        </a:spcAft>
                        <a:buNone/>
                      </a:pPr>
                      <a:r>
                        <a:rPr lang="es-E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Sin experiencia Pérdida de timidez y juego</a:t>
                      </a:r>
                      <a:endParaRPr lang="es-ES" sz="14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750"/>
                        </a:spcBef>
                        <a:spcAft>
                          <a:spcPts val="75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10 € Si te quedas te lo descontamos de la matrícula.</a:t>
                      </a:r>
                      <a:endParaRPr kumimoji="0" lang="es-E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94818" marR="94818" marT="94818" marB="94818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706423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8535</TotalTime>
  <Words>1001</Words>
  <Application>Microsoft Office PowerPoint</Application>
  <PresentationFormat>Personalizado</PresentationFormat>
  <Paragraphs>156</Paragraphs>
  <Slides>5</Slides>
  <Notes>1</Notes>
  <HiddenSlides>1</HiddenSlides>
  <MMClips>1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2" baseType="lpstr">
      <vt:lpstr>Arial</vt:lpstr>
      <vt:lpstr>Aptos</vt:lpstr>
      <vt:lpstr>Calibri</vt:lpstr>
      <vt:lpstr>Roboto</vt:lpstr>
      <vt:lpstr>Google Sans Text</vt:lpstr>
      <vt:lpstr>Times New Roman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Artes Escénicas La Lavandería Carmen lopez mendoza</cp:lastModifiedBy>
  <cp:revision>7</cp:revision>
  <dcterms:created xsi:type="dcterms:W3CDTF">2025-03-15T13:51:49Z</dcterms:created>
  <dcterms:modified xsi:type="dcterms:W3CDTF">2026-09-07T10:44:44Z</dcterms:modified>
</cp:coreProperties>
</file>